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61" r:id="rId5"/>
    <p:sldId id="259" r:id="rId6"/>
    <p:sldId id="264" r:id="rId7"/>
    <p:sldId id="263" r:id="rId8"/>
    <p:sldId id="260" r:id="rId9"/>
    <p:sldId id="265" r:id="rId10"/>
    <p:sldId id="267" r:id="rId11"/>
    <p:sldId id="270" r:id="rId12"/>
    <p:sldId id="268" r:id="rId13"/>
    <p:sldId id="269" r:id="rId14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8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7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73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73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60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8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5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63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0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32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41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431E8-A3DA-DB35-BB10-62D2407B4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4" y="765768"/>
            <a:ext cx="6402597" cy="106324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PL" sz="2300"/>
              <a:t>Malta EC English</a:t>
            </a:r>
            <a:br>
              <a:rPr lang="en-PL" sz="2300"/>
            </a:br>
            <a:r>
              <a:rPr lang="en-PL" sz="2300"/>
              <a:t>General English Course</a:t>
            </a:r>
            <a:br>
              <a:rPr lang="en-PL" sz="2300"/>
            </a:br>
            <a:r>
              <a:rPr lang="en-PL" sz="2300"/>
              <a:t>Kurs językowy: 03.06 -14.06.2024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71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body of water with buildings and boats&#10;&#10;Description automatically generated">
            <a:extLst>
              <a:ext uri="{FF2B5EF4-FFF2-40B4-BE49-F238E27FC236}">
                <a16:creationId xmlns:a16="http://schemas.microsoft.com/office/drawing/2014/main" id="{AA51DB9B-A252-80DB-7E20-11B9D40C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83" y="2099650"/>
            <a:ext cx="4955761" cy="3716821"/>
          </a:xfrm>
          <a:prstGeom prst="rect">
            <a:avLst/>
          </a:prstGeom>
        </p:spPr>
      </p:pic>
      <p:pic>
        <p:nvPicPr>
          <p:cNvPr id="9" name="Picture 8" descr="A white wall with red text&#10;&#10;Description automatically generated">
            <a:extLst>
              <a:ext uri="{FF2B5EF4-FFF2-40B4-BE49-F238E27FC236}">
                <a16:creationId xmlns:a16="http://schemas.microsoft.com/office/drawing/2014/main" id="{EAB6CF5E-A1E7-4443-AAF4-72A2B7DF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84" b="11861"/>
          <a:stretch/>
        </p:blipFill>
        <p:spPr>
          <a:xfrm>
            <a:off x="5851159" y="3056362"/>
            <a:ext cx="5329858" cy="1803397"/>
          </a:xfrm>
          <a:prstGeom prst="rect">
            <a:avLst/>
          </a:prstGeom>
        </p:spPr>
      </p:pic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9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8" name="Rectangle 21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E8400-B961-1489-8C0A-BABFD0B9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Przyroda Malty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2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3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4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path leading to the ocean&#10;&#10;Description automatically generated">
            <a:extLst>
              <a:ext uri="{FF2B5EF4-FFF2-40B4-BE49-F238E27FC236}">
                <a16:creationId xmlns:a16="http://schemas.microsoft.com/office/drawing/2014/main" id="{FB3858E5-9D49-8D88-346F-0C0789254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15" r="-1" b="11691"/>
          <a:stretch/>
        </p:blipFill>
        <p:spPr>
          <a:xfrm>
            <a:off x="647759" y="2169236"/>
            <a:ext cx="3474720" cy="3712134"/>
          </a:xfrm>
          <a:prstGeom prst="rect">
            <a:avLst/>
          </a:prstGeom>
        </p:spPr>
      </p:pic>
      <p:pic>
        <p:nvPicPr>
          <p:cNvPr id="9" name="Picture 8" descr="A close-up of a pink flower&#10;&#10;Description automatically generated">
            <a:extLst>
              <a:ext uri="{FF2B5EF4-FFF2-40B4-BE49-F238E27FC236}">
                <a16:creationId xmlns:a16="http://schemas.microsoft.com/office/drawing/2014/main" id="{3B405C93-F59F-306F-2037-237C79482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6" r="-3" b="7617"/>
          <a:stretch/>
        </p:blipFill>
        <p:spPr>
          <a:xfrm>
            <a:off x="4355071" y="2169236"/>
            <a:ext cx="3474720" cy="3712134"/>
          </a:xfrm>
          <a:prstGeom prst="rect">
            <a:avLst/>
          </a:prstGeom>
        </p:spPr>
      </p:pic>
      <p:pic>
        <p:nvPicPr>
          <p:cNvPr id="5" name="Content Placeholder 4" descr="A boat in the water&#10;&#10;Description automatically generated">
            <a:extLst>
              <a:ext uri="{FF2B5EF4-FFF2-40B4-BE49-F238E27FC236}">
                <a16:creationId xmlns:a16="http://schemas.microsoft.com/office/drawing/2014/main" id="{34282D98-7685-5338-9ECE-5720BCFCB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4" r="19384" b="2"/>
          <a:stretch/>
        </p:blipFill>
        <p:spPr>
          <a:xfrm>
            <a:off x="8062384" y="2169236"/>
            <a:ext cx="3474720" cy="3712134"/>
          </a:xfrm>
          <a:prstGeom prst="rect">
            <a:avLst/>
          </a:prstGeom>
        </p:spPr>
      </p:pic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6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6C321DA-1EDE-3E4B-8B73-6477B2C6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C13524B-3A91-1E40-840D-09EDE65E0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E03B804C-EF61-0141-A6AB-D81EDA5AC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86">
              <a:extLst>
                <a:ext uri="{FF2B5EF4-FFF2-40B4-BE49-F238E27FC236}">
                  <a16:creationId xmlns:a16="http://schemas.microsoft.com/office/drawing/2014/main" id="{CAB80ED1-EE7D-3843-9750-C6C8C5F8E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87">
              <a:extLst>
                <a:ext uri="{FF2B5EF4-FFF2-40B4-BE49-F238E27FC236}">
                  <a16:creationId xmlns:a16="http://schemas.microsoft.com/office/drawing/2014/main" id="{8BCD1EDB-B320-594D-86D1-7A73424B2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88">
              <a:extLst>
                <a:ext uri="{FF2B5EF4-FFF2-40B4-BE49-F238E27FC236}">
                  <a16:creationId xmlns:a16="http://schemas.microsoft.com/office/drawing/2014/main" id="{A6B97414-A09F-8647-823F-295A0FEF5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89">
              <a:extLst>
                <a:ext uri="{FF2B5EF4-FFF2-40B4-BE49-F238E27FC236}">
                  <a16:creationId xmlns:a16="http://schemas.microsoft.com/office/drawing/2014/main" id="{BA92AD33-EF27-124E-AF6E-9BA5401EC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id="{24B8C792-BD2C-6D48-93EE-D615EF38F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5B9E12-6AF2-6937-A605-3B32AD63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315" y="709190"/>
            <a:ext cx="4025901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/>
              <a:t>Certyfikat</a:t>
            </a:r>
            <a:endParaRPr lang="en-US" sz="5400" dirty="0"/>
          </a:p>
        </p:txBody>
      </p:sp>
      <p:pic>
        <p:nvPicPr>
          <p:cNvPr id="5" name="Content Placeholder 4" descr="Two women holding a certificate&#10;&#10;Description automatically generated">
            <a:extLst>
              <a:ext uri="{FF2B5EF4-FFF2-40B4-BE49-F238E27FC236}">
                <a16:creationId xmlns:a16="http://schemas.microsoft.com/office/drawing/2014/main" id="{8E0F7298-0FD7-E19C-8128-1C7A82366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90" b="39916"/>
          <a:stretch/>
        </p:blipFill>
        <p:spPr>
          <a:xfrm>
            <a:off x="10159" y="14797"/>
            <a:ext cx="6914058" cy="6857999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6649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certificate&#10;&#10;Description automatically generated">
            <a:extLst>
              <a:ext uri="{FF2B5EF4-FFF2-40B4-BE49-F238E27FC236}">
                <a16:creationId xmlns:a16="http://schemas.microsoft.com/office/drawing/2014/main" id="{480E8F6D-73CD-E6C3-205E-3F7C6A0D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15561" y="2747247"/>
            <a:ext cx="26289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3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EBDB1D-17AA-8140-B216-35CBA8C9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98E3FFBE-BCB2-4744-8CA3-BC11F11AD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BBD5B432-1551-644A-B937-54EFF420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DCFB512-5A0E-0143-B5B7-6A965E100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50">
              <a:extLst>
                <a:ext uri="{FF2B5EF4-FFF2-40B4-BE49-F238E27FC236}">
                  <a16:creationId xmlns:a16="http://schemas.microsoft.com/office/drawing/2014/main" id="{EEDAA716-EDDF-5941-A55E-C12C893A3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850A9-B8E0-D7F9-230C-8FEBA4A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280" y="770890"/>
            <a:ext cx="4133560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Zakończenie kursu i jego efekty: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6AF14-DF5E-3C73-146E-2028D36786CB}"/>
              </a:ext>
            </a:extLst>
          </p:cNvPr>
          <p:cNvSpPr txBox="1"/>
          <p:nvPr/>
        </p:nvSpPr>
        <p:spPr>
          <a:xfrm>
            <a:off x="7493280" y="2160016"/>
            <a:ext cx="4133560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znacząca poprawa umiętności językowcyh,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praktyczne użycie języka w codziennych sytuacjach,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budowanie międzynarodowych przyjaźni i kontaktów,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poznanie maltańskiej kultury i historii,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udział w lokalnych tradycjach i świętach,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poznanie ludzi z całego świata.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3F1908-EA89-8336-46FB-35E9751C8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6" r="-1" b="23434"/>
          <a:stretch/>
        </p:blipFill>
        <p:spPr>
          <a:xfrm>
            <a:off x="20" y="1"/>
            <a:ext cx="6927143" cy="685799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93279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55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542F44-F295-9EEA-B26D-6BFE2B5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34"/>
            <a:ext cx="4134537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Dziękujemy za uwagę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lue door with a star painted on it&#10;&#10;Description automatically generated">
            <a:extLst>
              <a:ext uri="{FF2B5EF4-FFF2-40B4-BE49-F238E27FC236}">
                <a16:creationId xmlns:a16="http://schemas.microsoft.com/office/drawing/2014/main" id="{6E39FEE1-91F6-D4E8-A8CB-23123F709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9663"/>
          <a:stretch/>
        </p:blipFill>
        <p:spPr>
          <a:xfrm>
            <a:off x="5264837" y="1"/>
            <a:ext cx="6927163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E48D4BE-638C-5049-8A9F-D15A86E4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3" name="Freeform 91">
              <a:extLst>
                <a:ext uri="{FF2B5EF4-FFF2-40B4-BE49-F238E27FC236}">
                  <a16:creationId xmlns:a16="http://schemas.microsoft.com/office/drawing/2014/main" id="{DF8710DD-8623-0045-9C27-3663AF831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92">
              <a:extLst>
                <a:ext uri="{FF2B5EF4-FFF2-40B4-BE49-F238E27FC236}">
                  <a16:creationId xmlns:a16="http://schemas.microsoft.com/office/drawing/2014/main" id="{1A25D1DF-E3C6-9D49-9AF3-336FEE4A7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93">
              <a:extLst>
                <a:ext uri="{FF2B5EF4-FFF2-40B4-BE49-F238E27FC236}">
                  <a16:creationId xmlns:a16="http://schemas.microsoft.com/office/drawing/2014/main" id="{D64871EE-73D8-5F4B-AC94-0AA9ECD34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94">
              <a:extLst>
                <a:ext uri="{FF2B5EF4-FFF2-40B4-BE49-F238E27FC236}">
                  <a16:creationId xmlns:a16="http://schemas.microsoft.com/office/drawing/2014/main" id="{43740FCB-5707-4E48-BDF6-DC6C93B2B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95">
              <a:extLst>
                <a:ext uri="{FF2B5EF4-FFF2-40B4-BE49-F238E27FC236}">
                  <a16:creationId xmlns:a16="http://schemas.microsoft.com/office/drawing/2014/main" id="{8D1C35ED-1091-D644-85E9-229D1535F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96">
              <a:extLst>
                <a:ext uri="{FF2B5EF4-FFF2-40B4-BE49-F238E27FC236}">
                  <a16:creationId xmlns:a16="http://schemas.microsoft.com/office/drawing/2014/main" id="{6B502189-CE99-7843-92E7-4D17D28E6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97">
              <a:extLst>
                <a:ext uri="{FF2B5EF4-FFF2-40B4-BE49-F238E27FC236}">
                  <a16:creationId xmlns:a16="http://schemas.microsoft.com/office/drawing/2014/main" id="{6FD2CD41-6936-0042-9119-463699DB9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50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D57BA6D-167D-7240-B3FE-008D1E695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88740" y="0"/>
            <a:ext cx="1901686" cy="6858000"/>
            <a:chOff x="10290315" y="0"/>
            <a:chExt cx="1901686" cy="6858000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2D01B87-484D-6746-A89F-96D44FEA9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21">
              <a:extLst>
                <a:ext uri="{FF2B5EF4-FFF2-40B4-BE49-F238E27FC236}">
                  <a16:creationId xmlns:a16="http://schemas.microsoft.com/office/drawing/2014/main" id="{5A417E8C-2304-3047-9C4B-CD73C0AE2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 22">
              <a:extLst>
                <a:ext uri="{FF2B5EF4-FFF2-40B4-BE49-F238E27FC236}">
                  <a16:creationId xmlns:a16="http://schemas.microsoft.com/office/drawing/2014/main" id="{36248558-6D7B-6C42-A93C-FAF456A2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 23">
              <a:extLst>
                <a:ext uri="{FF2B5EF4-FFF2-40B4-BE49-F238E27FC236}">
                  <a16:creationId xmlns:a16="http://schemas.microsoft.com/office/drawing/2014/main" id="{612EEF68-AC74-DA43-AC55-3BD6B68B3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5" name="Freeform 24">
              <a:extLst>
                <a:ext uri="{FF2B5EF4-FFF2-40B4-BE49-F238E27FC236}">
                  <a16:creationId xmlns:a16="http://schemas.microsoft.com/office/drawing/2014/main" id="{EBD2A12C-9C06-9147-9150-C5DB636A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 25">
              <a:extLst>
                <a:ext uri="{FF2B5EF4-FFF2-40B4-BE49-F238E27FC236}">
                  <a16:creationId xmlns:a16="http://schemas.microsoft.com/office/drawing/2014/main" id="{521962A6-4239-0646-97E2-360BA79A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Freeform 26">
              <a:extLst>
                <a:ext uri="{FF2B5EF4-FFF2-40B4-BE49-F238E27FC236}">
                  <a16:creationId xmlns:a16="http://schemas.microsoft.com/office/drawing/2014/main" id="{9C9A28A1-5279-264E-99F4-0BB785FEE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6AA524-C3E3-EFF0-3EEA-76DD3810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8334"/>
            <a:ext cx="6154314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>
                <a:effectLst/>
              </a:rPr>
              <a:t>EC English</a:t>
            </a:r>
            <a:br>
              <a:rPr lang="en-US" sz="5100">
                <a:effectLst/>
              </a:rPr>
            </a:br>
            <a:r>
              <a:rPr lang="en-US" sz="5100">
                <a:effectLst/>
              </a:rPr>
              <a:t>(St. Julians, Malta)</a:t>
            </a:r>
            <a:br>
              <a:rPr lang="en-US" sz="5100">
                <a:effectLst/>
              </a:rPr>
            </a:br>
            <a:endParaRPr lang="en-US" sz="5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CE43-2377-74C2-4080-9AC15DB67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4283239"/>
            <a:ext cx="6154314" cy="14751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/>
              <a:t>Szkola językowa oferująca kursy językowe na wszystkich poziomach dla uczestników z całego świata.</a:t>
            </a:r>
            <a:endParaRPr lang="en-US" sz="2000" dirty="0"/>
          </a:p>
        </p:txBody>
      </p:sp>
      <p:pic>
        <p:nvPicPr>
          <p:cNvPr id="9" name="Picture 8" descr="A couch and chair in a room&#10;&#10;Description automatically generated">
            <a:extLst>
              <a:ext uri="{FF2B5EF4-FFF2-40B4-BE49-F238E27FC236}">
                <a16:creationId xmlns:a16="http://schemas.microsoft.com/office/drawing/2014/main" id="{17BFE8BB-B8A6-75CD-B406-B0AD7D6A6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7" r="-2" b="-2"/>
          <a:stretch/>
        </p:blipFill>
        <p:spPr>
          <a:xfrm>
            <a:off x="7492315" y="10"/>
            <a:ext cx="4699685" cy="3428989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3633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029F7177-EF5F-B30A-FC3A-9D9848C39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7" r="-2" b="-2"/>
          <a:stretch/>
        </p:blipFill>
        <p:spPr>
          <a:xfrm>
            <a:off x="7492315" y="3429001"/>
            <a:ext cx="4699685" cy="3429000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EEC119C-80B3-DB42-967C-CFC27AAEF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8536" y="3428999"/>
            <a:ext cx="4703464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20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00BDF4-7643-A942-A588-F24E4E0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94" name="Freeform 32">
              <a:extLst>
                <a:ext uri="{FF2B5EF4-FFF2-40B4-BE49-F238E27FC236}">
                  <a16:creationId xmlns:a16="http://schemas.microsoft.com/office/drawing/2014/main" id="{90B25A21-16B9-8D47-928B-2367A0B8C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E5E64190-3AC0-0A48-9917-5FAE935A8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AE71CDB8-B430-F14E-99C8-E6AAB8E2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DCA37B0A-FCCC-7642-B70D-56AD5004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C9161D-E04F-3859-5B91-C240141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3" y="770890"/>
            <a:ext cx="6400999" cy="126898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Emma</a:t>
            </a: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FDF68D19-0FB4-8183-4F79-6BEE29BE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43" y="2160016"/>
            <a:ext cx="6400999" cy="3601212"/>
          </a:xfrm>
        </p:spPr>
        <p:txBody>
          <a:bodyPr>
            <a:normAutofit/>
          </a:bodyPr>
          <a:lstStyle/>
          <a:p>
            <a:r>
              <a:rPr lang="en-US" dirty="0" err="1"/>
              <a:t>Wykwalifikowany</a:t>
            </a:r>
            <a:r>
              <a:rPr lang="en-US" dirty="0"/>
              <a:t> </a:t>
            </a:r>
            <a:r>
              <a:rPr lang="en-US" dirty="0" err="1"/>
              <a:t>lektor</a:t>
            </a:r>
            <a:r>
              <a:rPr lang="en-US" dirty="0"/>
              <a:t> </a:t>
            </a:r>
            <a:r>
              <a:rPr lang="en-US" dirty="0" err="1"/>
              <a:t>języka</a:t>
            </a:r>
            <a:r>
              <a:rPr lang="en-US" dirty="0"/>
              <a:t> </a:t>
            </a:r>
            <a:r>
              <a:rPr lang="en-US" dirty="0" err="1"/>
              <a:t>angielskiego</a:t>
            </a:r>
            <a:r>
              <a:rPr lang="en-US" dirty="0"/>
              <a:t> </a:t>
            </a:r>
            <a:r>
              <a:rPr lang="en-US" dirty="0" err="1"/>
              <a:t>pracujący</a:t>
            </a:r>
            <a:r>
              <a:rPr lang="en-US" dirty="0"/>
              <a:t> z </a:t>
            </a:r>
            <a:r>
              <a:rPr lang="en-US" dirty="0" err="1"/>
              <a:t>kursantami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wielu</a:t>
            </a:r>
            <a:r>
              <a:rPr lang="en-US" dirty="0"/>
              <a:t>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poziomach</a:t>
            </a:r>
            <a:r>
              <a:rPr lang="en-US" dirty="0"/>
              <a:t> </a:t>
            </a:r>
            <a:r>
              <a:rPr lang="en-US" dirty="0" err="1"/>
              <a:t>znajomości</a:t>
            </a:r>
            <a:r>
              <a:rPr lang="en-US" dirty="0"/>
              <a:t> </a:t>
            </a:r>
            <a:r>
              <a:rPr lang="en-US" dirty="0" err="1"/>
              <a:t>języka</a:t>
            </a:r>
            <a:r>
              <a:rPr lang="en-US" dirty="0"/>
              <a:t> </a:t>
            </a:r>
            <a:r>
              <a:rPr lang="en-US" dirty="0" err="1"/>
              <a:t>angielskiego</a:t>
            </a:r>
            <a:r>
              <a:rPr lang="en-US" dirty="0"/>
              <a:t>,</a:t>
            </a:r>
          </a:p>
          <a:p>
            <a:r>
              <a:rPr lang="en-US" dirty="0" err="1"/>
              <a:t>Potrafiła</a:t>
            </a:r>
            <a:r>
              <a:rPr lang="en-US" dirty="0"/>
              <a:t> </a:t>
            </a:r>
            <a:r>
              <a:rPr lang="en-US" dirty="0" err="1"/>
              <a:t>perfekcyjnie</a:t>
            </a:r>
            <a:r>
              <a:rPr lang="en-US" dirty="0"/>
              <a:t> </a:t>
            </a:r>
            <a:r>
              <a:rPr lang="en-US" dirty="0" err="1"/>
              <a:t>dopasować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nauczania</a:t>
            </a:r>
            <a:r>
              <a:rPr lang="en-US" dirty="0"/>
              <a:t> pod </a:t>
            </a:r>
            <a:r>
              <a:rPr lang="en-US" dirty="0" err="1"/>
              <a:t>kątem</a:t>
            </a:r>
            <a:r>
              <a:rPr lang="en-US" dirty="0"/>
              <a:t> </a:t>
            </a:r>
            <a:r>
              <a:rPr lang="en-US" dirty="0" err="1"/>
              <a:t>potrzeb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indywidualnych</a:t>
            </a:r>
            <a:r>
              <a:rPr lang="en-US" dirty="0"/>
              <a:t> </a:t>
            </a:r>
            <a:r>
              <a:rPr lang="en-US" dirty="0" err="1"/>
              <a:t>zainteresowań</a:t>
            </a:r>
            <a:r>
              <a:rPr lang="en-US" dirty="0"/>
              <a:t> </a:t>
            </a:r>
            <a:r>
              <a:rPr lang="en-US" dirty="0" err="1"/>
              <a:t>uczestników</a:t>
            </a:r>
            <a:r>
              <a:rPr lang="en-US" dirty="0"/>
              <a:t> </a:t>
            </a:r>
            <a:r>
              <a:rPr lang="en-US" dirty="0" err="1"/>
              <a:t>kursu</a:t>
            </a:r>
            <a:r>
              <a:rPr lang="en-US" dirty="0"/>
              <a:t>.</a:t>
            </a:r>
          </a:p>
        </p:txBody>
      </p:sp>
      <p:pic>
        <p:nvPicPr>
          <p:cNvPr id="5" name="Content Placeholder 4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021C3984-4A78-D0A7-881C-0A850D177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5" r="1" b="2"/>
          <a:stretch/>
        </p:blipFill>
        <p:spPr>
          <a:xfrm>
            <a:off x="20" y="1"/>
            <a:ext cx="4657325" cy="6857999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4243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35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E67A6F5-F47F-BD4C-9336-30E0A60EB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29613" y="0"/>
            <a:ext cx="1901686" cy="4677439"/>
            <a:chOff x="10290315" y="0"/>
            <a:chExt cx="1901686" cy="4677439"/>
          </a:xfrm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DA710708-67E0-194C-9A96-FD528D207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2B6DA887-E216-1245-8F6F-B21233D9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id="{2AE2F0EF-0001-F243-85DC-2B8812AB4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1491B174-1F11-D548-A885-7F98AF742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DB8DA9-BB69-AA23-7F2A-FA681A6C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6195187" cy="12689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Sam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0D02E90-3F31-FEE5-62D4-8F70D2DD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6195187" cy="3601212"/>
          </a:xfrm>
        </p:spPr>
        <p:txBody>
          <a:bodyPr>
            <a:normAutofit/>
          </a:bodyPr>
          <a:lstStyle/>
          <a:p>
            <a:r>
              <a:rPr lang="en-US" dirty="0" err="1"/>
              <a:t>Lektor</a:t>
            </a:r>
            <a:r>
              <a:rPr lang="en-US" dirty="0"/>
              <a:t> </a:t>
            </a:r>
            <a:r>
              <a:rPr lang="en-US" dirty="0" err="1"/>
              <a:t>prowadzący</a:t>
            </a:r>
            <a:r>
              <a:rPr lang="en-US" dirty="0"/>
              <a:t> </a:t>
            </a:r>
            <a:r>
              <a:rPr lang="en-US" dirty="0" err="1"/>
              <a:t>konwersacje</a:t>
            </a:r>
            <a:r>
              <a:rPr lang="en-US" dirty="0"/>
              <a:t> </a:t>
            </a:r>
            <a:r>
              <a:rPr lang="en-US" dirty="0" err="1"/>
              <a:t>mające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udoskonalenie</a:t>
            </a:r>
            <a:r>
              <a:rPr lang="en-US" dirty="0"/>
              <a:t> </a:t>
            </a:r>
            <a:r>
              <a:rPr lang="en-US" dirty="0" err="1"/>
              <a:t>poziomu</a:t>
            </a:r>
            <a:r>
              <a:rPr lang="en-US" dirty="0"/>
              <a:t> </a:t>
            </a:r>
            <a:r>
              <a:rPr lang="en-US" dirty="0" err="1"/>
              <a:t>porozumiewania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w </a:t>
            </a:r>
            <a:r>
              <a:rPr lang="en-US" dirty="0" err="1"/>
              <a:t>języku</a:t>
            </a:r>
            <a:r>
              <a:rPr lang="en-US" dirty="0"/>
              <a:t> </a:t>
            </a:r>
            <a:r>
              <a:rPr lang="en-US" dirty="0" err="1"/>
              <a:t>obcym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uczestników</a:t>
            </a:r>
            <a:r>
              <a:rPr lang="en-US" dirty="0"/>
              <a:t> </a:t>
            </a:r>
            <a:r>
              <a:rPr lang="en-US" dirty="0" err="1"/>
              <a:t>kursu</a:t>
            </a:r>
            <a:r>
              <a:rPr lang="en-US" dirty="0"/>
              <a:t>,</a:t>
            </a:r>
          </a:p>
          <a:p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pracy</a:t>
            </a:r>
            <a:r>
              <a:rPr lang="en-US" dirty="0"/>
              <a:t> </a:t>
            </a:r>
            <a:r>
              <a:rPr lang="en-US" dirty="0" err="1"/>
              <a:t>Sam’a</a:t>
            </a:r>
            <a:r>
              <a:rPr lang="en-US" dirty="0"/>
              <a:t> </a:t>
            </a:r>
            <a:r>
              <a:rPr lang="en-US" dirty="0" err="1"/>
              <a:t>sprzyjały</a:t>
            </a:r>
            <a:r>
              <a:rPr lang="en-US" dirty="0"/>
              <a:t> </a:t>
            </a:r>
            <a:r>
              <a:rPr lang="en-US" dirty="0" err="1"/>
              <a:t>otwartości</a:t>
            </a:r>
            <a:r>
              <a:rPr lang="en-US" dirty="0"/>
              <a:t> </a:t>
            </a:r>
            <a:r>
              <a:rPr lang="en-US" dirty="0" err="1"/>
              <a:t>uczestników</a:t>
            </a:r>
            <a:r>
              <a:rPr lang="en-US" dirty="0"/>
              <a:t> w </a:t>
            </a:r>
            <a:r>
              <a:rPr lang="en-US" dirty="0" err="1"/>
              <a:t>pogłębianiu</a:t>
            </a:r>
            <a:r>
              <a:rPr lang="en-US" dirty="0"/>
              <a:t> </a:t>
            </a:r>
            <a:r>
              <a:rPr lang="en-US" dirty="0" err="1"/>
              <a:t>wiedzy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pomagały</a:t>
            </a:r>
            <a:r>
              <a:rPr lang="en-US" dirty="0"/>
              <a:t> w </a:t>
            </a:r>
            <a:r>
              <a:rPr lang="en-US" dirty="0" err="1"/>
              <a:t>przełamaniu</a:t>
            </a:r>
            <a:r>
              <a:rPr lang="en-US" dirty="0"/>
              <a:t> </a:t>
            </a:r>
            <a:r>
              <a:rPr lang="en-US" dirty="0" err="1"/>
              <a:t>barier</a:t>
            </a:r>
            <a:r>
              <a:rPr lang="en-US" dirty="0"/>
              <a:t> </a:t>
            </a:r>
            <a:r>
              <a:rPr lang="en-US" dirty="0" err="1"/>
              <a:t>językowych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komunikacyjnych</a:t>
            </a:r>
            <a:r>
              <a:rPr lang="en-US" dirty="0"/>
              <a:t>.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76B87204-3068-DA0A-BE7F-31CD1D7B5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1" b="15693"/>
          <a:stretch/>
        </p:blipFill>
        <p:spPr>
          <a:xfrm>
            <a:off x="7534655" y="1"/>
            <a:ext cx="4657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0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6" name="Rectangle 175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A2D9B-98C3-C1D7-1731-162E6793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707688" cy="1386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Zajęcia</a:t>
            </a:r>
            <a:r>
              <a:rPr lang="en-US" sz="2400" dirty="0"/>
              <a:t> </a:t>
            </a:r>
            <a:r>
              <a:rPr lang="en-US" sz="2400" dirty="0" err="1"/>
              <a:t>zawierały</a:t>
            </a:r>
            <a:r>
              <a:rPr lang="en-US" sz="2400" dirty="0"/>
              <a:t> </a:t>
            </a:r>
            <a:r>
              <a:rPr lang="en-US" sz="2400" dirty="0" err="1"/>
              <a:t>podstawowe</a:t>
            </a:r>
            <a:r>
              <a:rPr lang="en-US" sz="2400" dirty="0"/>
              <a:t> </a:t>
            </a:r>
            <a:r>
              <a:rPr lang="en-US" sz="2400" dirty="0" err="1"/>
              <a:t>założenia</a:t>
            </a:r>
            <a:r>
              <a:rPr lang="en-US" sz="2400" dirty="0"/>
              <a:t> </a:t>
            </a:r>
            <a:r>
              <a:rPr lang="en-US" sz="2400" dirty="0" err="1"/>
              <a:t>wynikające</a:t>
            </a:r>
            <a:r>
              <a:rPr lang="en-US" sz="2400" dirty="0"/>
              <a:t> z </a:t>
            </a:r>
            <a:r>
              <a:rPr lang="en-US" sz="2400" dirty="0" err="1"/>
              <a:t>metodyki</a:t>
            </a:r>
            <a:r>
              <a:rPr lang="en-US" sz="2400" dirty="0"/>
              <a:t> </a:t>
            </a:r>
            <a:r>
              <a:rPr lang="en-US" sz="2400" dirty="0" err="1"/>
              <a:t>nauczania</a:t>
            </a:r>
            <a:r>
              <a:rPr lang="en-US" sz="2400" dirty="0"/>
              <a:t> </a:t>
            </a:r>
            <a:r>
              <a:rPr lang="en-US" sz="2400" dirty="0" err="1"/>
              <a:t>języków</a:t>
            </a:r>
            <a:r>
              <a:rPr lang="en-US" sz="2400" dirty="0"/>
              <a:t> </a:t>
            </a:r>
            <a:r>
              <a:rPr lang="en-US" sz="2400" dirty="0" err="1"/>
              <a:t>obcych</a:t>
            </a:r>
            <a:r>
              <a:rPr lang="en-US" sz="2400" dirty="0"/>
              <a:t> </a:t>
            </a:r>
            <a:r>
              <a:rPr lang="en-US" sz="2400" dirty="0" err="1"/>
              <a:t>takich</a:t>
            </a:r>
            <a:r>
              <a:rPr lang="en-US" sz="2400" dirty="0"/>
              <a:t> jak: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err="1"/>
              <a:t>mówienie</a:t>
            </a:r>
            <a:r>
              <a:rPr lang="en-US" sz="2400" dirty="0"/>
              <a:t>, </a:t>
            </a:r>
            <a:r>
              <a:rPr lang="en-US" sz="2400" dirty="0" err="1"/>
              <a:t>pisanie</a:t>
            </a:r>
            <a:r>
              <a:rPr lang="en-US" sz="2400" dirty="0"/>
              <a:t>, </a:t>
            </a:r>
            <a:r>
              <a:rPr lang="en-US" sz="2400" dirty="0" err="1"/>
              <a:t>czytanie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słuchanie</a:t>
            </a:r>
            <a:r>
              <a:rPr lang="en-US" sz="2400" dirty="0"/>
              <a:t>.</a:t>
            </a:r>
          </a:p>
        </p:txBody>
      </p:sp>
      <p:sp>
        <p:nvSpPr>
          <p:cNvPr id="97" name="Content Placeholder 96">
            <a:extLst>
              <a:ext uri="{FF2B5EF4-FFF2-40B4-BE49-F238E27FC236}">
                <a16:creationId xmlns:a16="http://schemas.microsoft.com/office/drawing/2014/main" id="{EBCBE02E-72D9-B271-8E3B-E5C08EC10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213757"/>
            <a:ext cx="11399676" cy="214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5F10565B-77B2-6A4A-B199-F7BAE6F96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92" r="3" b="20359"/>
          <a:stretch/>
        </p:blipFill>
        <p:spPr>
          <a:xfrm>
            <a:off x="790834" y="2692766"/>
            <a:ext cx="3188569" cy="3188599"/>
          </a:xfrm>
          <a:prstGeom prst="rect">
            <a:avLst/>
          </a:prstGeom>
        </p:spPr>
      </p:pic>
      <p:pic>
        <p:nvPicPr>
          <p:cNvPr id="9" name="Picture 8" descr="A screen with text on it&#10;&#10;Description automatically generated">
            <a:extLst>
              <a:ext uri="{FF2B5EF4-FFF2-40B4-BE49-F238E27FC236}">
                <a16:creationId xmlns:a16="http://schemas.microsoft.com/office/drawing/2014/main" id="{CE0BE782-FF4D-1BF7-16C1-652FA53DC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89" r="3" b="31463"/>
          <a:stretch/>
        </p:blipFill>
        <p:spPr>
          <a:xfrm>
            <a:off x="4498111" y="2692766"/>
            <a:ext cx="3188639" cy="3188599"/>
          </a:xfrm>
          <a:prstGeom prst="rect">
            <a:avLst/>
          </a:prstGeom>
        </p:spPr>
      </p:pic>
      <p:pic>
        <p:nvPicPr>
          <p:cNvPr id="11" name="Picture 10" descr="A menu on a wall&#10;&#10;Description automatically generated">
            <a:extLst>
              <a:ext uri="{FF2B5EF4-FFF2-40B4-BE49-F238E27FC236}">
                <a16:creationId xmlns:a16="http://schemas.microsoft.com/office/drawing/2014/main" id="{6BB10C11-A46D-A629-93C1-3265A2DB1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2" r="3" b="35219"/>
          <a:stretch/>
        </p:blipFill>
        <p:spPr>
          <a:xfrm>
            <a:off x="8205459" y="2692766"/>
            <a:ext cx="3188569" cy="3188599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72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94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D597D-1C8C-A77A-ED03-4BEBEBAB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Nasz typowy dzień w szkole EC English Malta…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person sitting at a table reading a book&#10;&#10;Description automatically generated">
            <a:extLst>
              <a:ext uri="{FF2B5EF4-FFF2-40B4-BE49-F238E27FC236}">
                <a16:creationId xmlns:a16="http://schemas.microsoft.com/office/drawing/2014/main" id="{7E332ED2-5846-3877-3F13-3E94D3D6D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0" r="-2" b="15776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7" name="Picture 6" descr="A person sitting at a table reading a magazine&#10;&#10;Description automatically generated">
            <a:extLst>
              <a:ext uri="{FF2B5EF4-FFF2-40B4-BE49-F238E27FC236}">
                <a16:creationId xmlns:a16="http://schemas.microsoft.com/office/drawing/2014/main" id="{6CCDE7CF-424B-8653-6EBD-51A1AF5F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40" r="-1" b="21957"/>
          <a:stretch/>
        </p:blipFill>
        <p:spPr>
          <a:xfrm>
            <a:off x="6208530" y="2168907"/>
            <a:ext cx="5329858" cy="3716821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4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B8DA9-BB69-AA23-7F2A-FA681A6C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60" cy="126898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Adult Leisure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F34CA753-4FB1-F3C6-A812-F0C18B918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60" cy="3601212"/>
          </a:xfrm>
        </p:spPr>
        <p:txBody>
          <a:bodyPr>
            <a:normAutofit/>
          </a:bodyPr>
          <a:lstStyle/>
          <a:p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uczestnicy</a:t>
            </a:r>
            <a:r>
              <a:rPr lang="en-US" dirty="0"/>
              <a:t> </a:t>
            </a:r>
            <a:r>
              <a:rPr lang="en-US" dirty="0" err="1"/>
              <a:t>kursu</a:t>
            </a:r>
            <a:r>
              <a:rPr lang="en-US" dirty="0"/>
              <a:t>, </a:t>
            </a:r>
            <a:r>
              <a:rPr lang="en-US" dirty="0" err="1"/>
              <a:t>mieliśmy</a:t>
            </a:r>
            <a:r>
              <a:rPr lang="en-US" dirty="0"/>
              <a:t> </a:t>
            </a:r>
            <a:r>
              <a:rPr lang="en-US" dirty="0" err="1"/>
              <a:t>możliwość</a:t>
            </a:r>
            <a:r>
              <a:rPr lang="en-US" dirty="0"/>
              <a:t> </a:t>
            </a:r>
            <a:r>
              <a:rPr lang="en-US" dirty="0" err="1"/>
              <a:t>korzystania</a:t>
            </a:r>
            <a:r>
              <a:rPr lang="en-US" dirty="0"/>
              <a:t> z </a:t>
            </a:r>
            <a:r>
              <a:rPr lang="en-US" dirty="0" err="1"/>
              <a:t>różnorodnych</a:t>
            </a:r>
            <a:r>
              <a:rPr lang="en-US" dirty="0"/>
              <a:t> </a:t>
            </a:r>
            <a:r>
              <a:rPr lang="en-US" dirty="0" err="1"/>
              <a:t>zajęć</a:t>
            </a:r>
            <a:r>
              <a:rPr lang="en-US" dirty="0"/>
              <a:t> </a:t>
            </a:r>
            <a:r>
              <a:rPr lang="en-US" dirty="0" err="1"/>
              <a:t>dodatkowych</a:t>
            </a:r>
            <a:r>
              <a:rPr lang="en-US" dirty="0"/>
              <a:t> </a:t>
            </a:r>
            <a:r>
              <a:rPr lang="en-US" dirty="0" err="1"/>
              <a:t>proponowanych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szkołę</a:t>
            </a:r>
            <a:r>
              <a:rPr lang="en-US" dirty="0"/>
              <a:t> </a:t>
            </a:r>
            <a:r>
              <a:rPr lang="en-US" dirty="0" err="1"/>
              <a:t>językową</a:t>
            </a:r>
            <a:r>
              <a:rPr lang="en-US" dirty="0"/>
              <a:t>.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calendar with images of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29A64D1E-1C29-D6FC-FEC7-CE2848318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3" r="-2" b="14482"/>
          <a:stretch/>
        </p:blipFill>
        <p:spPr>
          <a:xfrm>
            <a:off x="5264837" y="1"/>
            <a:ext cx="6927163" cy="6857999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FCE1FB7-7E83-C242-A5AD-4646FBE1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B8D18D83-C725-D745-B62E-4CDC73E31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964C4E64-7EB1-3840-94A1-073533B6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58747916-12E7-2A44-90AC-868676B61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id="{C62734AC-B154-604F-A35D-C78CF94F7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AE04421A-F546-4046-8F52-CAE8232AC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49F9C907-348C-4142-AB27-429B47D2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82917C11-77C6-A84B-A805-16EEAFB7A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564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42B09-825E-1238-1C35-026ABC4C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Fascynująca</a:t>
            </a:r>
            <a:r>
              <a:rPr lang="en-US" sz="4800" dirty="0"/>
              <a:t> Malta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97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6" descr="Two people standing on a stone staircase&#10;&#10;Description automatically generated">
            <a:extLst>
              <a:ext uri="{FF2B5EF4-FFF2-40B4-BE49-F238E27FC236}">
                <a16:creationId xmlns:a16="http://schemas.microsoft.com/office/drawing/2014/main" id="{0CFB7C4C-BF05-F106-FE6C-EA19613A1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5" r="-2" b="34210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10" name="Picture 9" descr="A building with a dome and a tower&#10;&#10;Description automatically generated with medium confidence">
            <a:extLst>
              <a:ext uri="{FF2B5EF4-FFF2-40B4-BE49-F238E27FC236}">
                <a16:creationId xmlns:a16="http://schemas.microsoft.com/office/drawing/2014/main" id="{1F530B74-5C2E-FF04-F173-863BD4AE8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1" r="36086" b="-1"/>
          <a:stretch/>
        </p:blipFill>
        <p:spPr>
          <a:xfrm rot="5400000">
            <a:off x="7015048" y="1362388"/>
            <a:ext cx="3716821" cy="5329858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023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BBC40-F469-C879-2C50-EDB08EAD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Smaki</a:t>
            </a:r>
            <a:r>
              <a:rPr lang="en-US" sz="4800" dirty="0"/>
              <a:t> Malty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group of pancakes with fruit on top&#10;&#10;Description automatically generated">
            <a:extLst>
              <a:ext uri="{FF2B5EF4-FFF2-40B4-BE49-F238E27FC236}">
                <a16:creationId xmlns:a16="http://schemas.microsoft.com/office/drawing/2014/main" id="{9F8383FE-04C9-DED0-2042-ED2C765F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049" r="-2" b="17616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7" name="Picture 6" descr="A group of octopuses on a pink surface&#10;&#10;Description automatically generated">
            <a:extLst>
              <a:ext uri="{FF2B5EF4-FFF2-40B4-BE49-F238E27FC236}">
                <a16:creationId xmlns:a16="http://schemas.microsoft.com/office/drawing/2014/main" id="{9E9713B0-0F98-A31B-CE2D-068CD6C0C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28" r="-1" b="20769"/>
          <a:stretch/>
        </p:blipFill>
        <p:spPr>
          <a:xfrm>
            <a:off x="6208530" y="2168907"/>
            <a:ext cx="5329858" cy="3716821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571868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211</Words>
  <Application>Microsoft Macintosh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Neue Haas Grotesk Text Pro</vt:lpstr>
      <vt:lpstr>PunchcardVTI</vt:lpstr>
      <vt:lpstr>Malta EC English General English Course Kurs językowy: 03.06 -14.06.2024</vt:lpstr>
      <vt:lpstr>EC English (St. Julians, Malta) </vt:lpstr>
      <vt:lpstr>Emma  </vt:lpstr>
      <vt:lpstr>Sam</vt:lpstr>
      <vt:lpstr>Zajęcia zawierały podstawowe założenia wynikające z metodyki nauczania języków obcych takich jak:  mówienie, pisanie, czytanie i słuchanie.</vt:lpstr>
      <vt:lpstr>Nasz typowy dzień w szkole EC English Malta…</vt:lpstr>
      <vt:lpstr>Adult Leisure Programme</vt:lpstr>
      <vt:lpstr>Fascynująca Malta</vt:lpstr>
      <vt:lpstr>Smaki Malty</vt:lpstr>
      <vt:lpstr>Przyroda Malty</vt:lpstr>
      <vt:lpstr>Certyfikat</vt:lpstr>
      <vt:lpstr>Zakończenie kursu i jego efekty: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Oliwia Archer</dc:creator>
  <cp:lastModifiedBy>Oliwia Archer</cp:lastModifiedBy>
  <cp:revision>13</cp:revision>
  <dcterms:created xsi:type="dcterms:W3CDTF">2024-06-20T15:28:04Z</dcterms:created>
  <dcterms:modified xsi:type="dcterms:W3CDTF">2024-06-24T08:30:41Z</dcterms:modified>
</cp:coreProperties>
</file>