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sldIdLst>
    <p:sldId id="256" r:id="rId2"/>
    <p:sldId id="257" r:id="rId3"/>
    <p:sldId id="258" r:id="rId4"/>
    <p:sldId id="261" r:id="rId5"/>
    <p:sldId id="259" r:id="rId6"/>
    <p:sldId id="264" r:id="rId7"/>
    <p:sldId id="263" r:id="rId8"/>
    <p:sldId id="260" r:id="rId9"/>
    <p:sldId id="265" r:id="rId10"/>
    <p:sldId id="267" r:id="rId11"/>
    <p:sldId id="266" r:id="rId12"/>
    <p:sldId id="268" r:id="rId13"/>
    <p:sldId id="269" r:id="rId14"/>
  </p:sldIdLst>
  <p:sldSz cx="12192000" cy="6858000"/>
  <p:notesSz cx="6858000" cy="9144000"/>
  <p:defaultTextStyle>
    <a:defPPr>
      <a:defRPr lang="en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6"/>
  </p:normalViewPr>
  <p:slideViewPr>
    <p:cSldViewPr snapToGrid="0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EB46B8FB-F6A2-5F47-A6CD-A7E17E69270F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AB39E9-6F50-3F4B-9DDB-FC0E0CA99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150" y="768334"/>
            <a:ext cx="5066001" cy="2866405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2C33E-E9A6-304D-BBCB-97AD0B213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150" y="4283239"/>
            <a:ext cx="5066001" cy="1475177"/>
          </a:xfrm>
        </p:spPr>
        <p:txBody>
          <a:bodyPr anchor="b"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75C4-E533-BE48-B528-D1A278BC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928" y="457200"/>
            <a:ext cx="3608205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fld id="{A5B0A250-5CC0-1746-B209-08E8B0DAE6AF}" type="datetimeFigureOut">
              <a:rPr lang="en-US" smtClean="0"/>
              <a:pPr algn="l"/>
              <a:t>6/24/24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9BA8A-EF83-434D-A90E-0805D110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FDDE0-90B9-AD4E-B0EB-E7464FA9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3A3282-0389-C547-8CA6-7F3E7F27B34D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687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ED46EE4-CE67-DD46-A751-9FEA049A22B8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55C5B70-D34F-8A49-B220-808CE2BBB7F3}"/>
                </a:ext>
              </a:extLst>
            </p:cNvPr>
            <p:cNvSpPr/>
            <p:nvPr/>
          </p:nvSpPr>
          <p:spPr>
            <a:xfrm>
              <a:off x="8928528" y="491812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BBFE624-6DBD-8541-B43B-180C0AFA21F0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E01AC23-2120-A542-B140-5A29AA27A2C8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54689C0-9C35-9B4D-906B-DA287DA55A38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96570F0-11E0-6147-9053-E3A4B5DBA0E4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BDD97F6-A366-B54A-B889-42E97AFEDE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8E853BC-EE80-374B-B823-8D51A948C4CF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B5B70B1-649D-9848-B5D4-6DE04D55F5F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6A2092A-2157-0A49-937F-BBAE14687DE7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092371E-D526-AF43-816F-F7AEBA9FF16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6995714-B51E-E84A-9FD5-3AD33004E517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FDB0CC5-76AA-6E44-8376-4EE649C1DE42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D981F0B-8982-1C45-8D7C-30E744003823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76EEB7-1E87-0447-8CD6-DD220CF4E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AE526-3A03-9B41-8C9F-27156E701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08D72-182D-C947-B3F7-B74948D0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6/24/24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E396-D059-AF4D-A1D9-C1347978A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845B6-87C0-2F4A-8146-00E911CD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480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8A912D-4325-C449-BF2E-F331A221C69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14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279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3803ECC-8207-244B-8051-94AA5304EDD9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F2E8536-821C-3846-A152-2001B7BA4BC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7A02781-FFB4-C04E-97FB-78D26A9E8F1C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4C29607-37D2-7A4B-98E2-2C851CD6776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12FC7BA-80CC-1C4E-B268-B3EEA08137F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BC8FB1-96B9-D84A-BD2A-BC8410EBE012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A8455B4-A778-B44D-A7E8-C45A4846D9F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407CCA-80EF-2B45-8F8C-7D5796A61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50095" y="976630"/>
            <a:ext cx="2268507" cy="4784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221C3-F2D3-FC4F-938B-4C4CAC73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5150" y="976630"/>
            <a:ext cx="8264057" cy="478459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61B46-3E9A-AC48-8C84-5B46EA1E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F8F49-5859-714C-8EE1-61A74F324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B6F69-3FFA-D94F-BA99-873D36F7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1B40EC-87DB-A64F-9D4B-98A86F7CEFFF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730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0CAFDA3-320A-C24D-A7A1-20C1267EC987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2411669-6E2C-2243-99CD-6BC9D724FA1F}"/>
                </a:ext>
              </a:extLst>
            </p:cNvPr>
            <p:cNvSpPr/>
            <p:nvPr/>
          </p:nvSpPr>
          <p:spPr>
            <a:xfrm>
              <a:off x="8928528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4E0C522-0F40-ED44-A700-F1BCD1CF74F5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79B4380-CBEC-C341-A10E-5EF9A8597959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04AD70E-5490-4C4E-A05D-D67949C51A74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8A8883-9F24-0047-92B7-45B3D2E7D9C0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AC3A3BB-FD2C-FB44-9478-FA87EF229D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F46B3B1-E981-BB40-B916-51A6D3851969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A7DAE92-7D6B-B042-83BE-047C8EC322A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6AADCE6-4277-EA49-AF23-63B53CA6772A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8CEA343-047B-DF4E-A7A8-881C7740EA3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CCBAA07-17CE-2740-AA04-AEDA5EAD2796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F15C430-7951-6040-BD4C-4E996E94480E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B3467F9-370D-5C4C-9EDE-E0CA0E401568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2A1E4-52BA-534C-AECC-35C3CF44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5675-65B4-E14F-9785-663A83B7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76A1E-2332-684F-BDD2-687C166B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6/24/24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B8CB0-B7BE-7D4F-B254-8A2F8AEC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5A569-A063-8E40-B703-82B11D2A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7169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31D73A-BA91-794F-8C09-4F4B41A6D08B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730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3ABDDED5-B489-454D-A72D-46C9473AB018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6338A9A-49A1-B04D-B479-43604A5CD6D5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151B6D8-101B-F34D-992A-1668DB5D0067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1D4DE71-EB1A-E74C-9364-5FEC5377F4EF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D99A5CD-9D3A-DA46-AD96-34B9DB522051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6537DF9-74F2-924C-9B63-22B100C80C92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7655457-8E4D-F34C-A595-66A45E9C3A1F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B0E8D2C-8947-E44C-BC5F-F81B083DAA3E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D57F45D-85B8-AC49-A2BA-E941F1BE7F15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A576359-CAE3-634C-8DF8-A834BCD7D668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6343F35-6601-BD4A-B9A5-25361D0453D2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ED1C169-DCD9-9C4B-91B1-519621155A64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2328AC7-E0BC-0E46-A25B-11D523EC8100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2BBE02A-588F-6C4D-B310-694098C6A340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51D5A0-C90A-0A44-8654-CFE1B719B35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F0FA086-0D80-B74A-9B37-5EACDE30D61F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022E302-2A55-8844-A50B-DC16D075E16B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4B325F5-A048-2843-A40B-3B2B31ECED76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707B616-7E85-5442-B46B-AF9426A7A0E9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8914A00-D181-5847-A150-77CE67F94369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AF2D976-5F49-2848-B465-C85708A6D706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E333474-B850-354C-A2E2-01735C948D47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C25646C-71B3-4A44-A4FE-C3CABE5580BB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B598CFE9-67EE-E342-9EF7-F40A1E0BE59E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E29AD13-94FE-1349-A28E-10F6E780F510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0648E-B4D5-4145-84E7-46B5793E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68351"/>
            <a:ext cx="5066001" cy="2334768"/>
          </a:xfrm>
        </p:spPr>
        <p:txBody>
          <a:bodyPr anchor="t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B92A6-7558-3148-B855-5BC58B415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4255453"/>
            <a:ext cx="5066001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0B541-D211-974B-97FE-C1F9473AB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6/24/24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27FB0-D95A-D543-8E29-6E5F22B4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C4404-F49D-9F48-A10B-1F60870B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6A1FD1-D82F-3141-8687-8D7C0631C21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600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42ECFEB-12CF-4C4F-BC8A-5816C27CA565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26C9482-2804-144B-88B2-0AF191BD757D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1363F79-96BD-9240-86E2-DF26C9C2437D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53F0BF1-DA57-1D49-82F0-802F4D385A85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CD42A1B-A03A-C946-8A2A-CE437EA433FD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591FE00-3AAF-9B4B-8107-E94D50828227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49E92E9-89A7-4842-B271-411C7DF75D2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C29C99-0841-9F46-AB1A-E9751DFE448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0AB684-BDA8-014B-8DCC-125F8B8D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0E05-0F5F-6243-AD57-66BFC33AD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851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0B3A4-11FE-D94C-9B93-255E36231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9638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BEEAF-F881-6E48-84AF-E5CEEF1C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6/24/24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72753-1CC3-9244-9AF0-6927018A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D55D0-FCC7-AC42-9810-9B49E334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C736C3-88FB-244C-83B8-B2856998D22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685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7D16A9C-7411-5242-A59C-816B8907E3BE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997260B-7D44-7049-B605-7FD6E6CE5612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D6AF601-77C3-D74A-B1E5-7F33703A6927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DFCA921-0F9E-2E41-A285-75409E25501A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20B9E03-438B-FC42-9DA1-835D5BC3FE8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670E1F-61CD-8940-A898-6D5092A78BB9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80C64CF-0C6A-3449-9709-AE038C4A7995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EC46D5B-957F-A24C-8E36-CC71F660EC8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58182F-7B5E-FD42-AFC6-A3848D83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68096"/>
            <a:ext cx="7333488" cy="12710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9E4DE-75C0-C841-A68D-9D7BBAD76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149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87F7-356E-9E43-97A0-D972B2285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149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B4C28-30CB-CC4E-A25E-F4FEFA49B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066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ED0191-963B-1E4C-BEC5-9B42E3951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066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E0BED-3EB7-BB4A-A556-FA967FB01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6/24/24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2466A-4D90-174C-B382-AC4674D7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EADE49-8082-214B-9742-5EE8DA2E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E39200-18D5-014B-BAB8-FF5D0BA15E0C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252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7DF52F6-A06E-0343-95B8-DAAC38DB4B8C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092C52-7052-0749-9DA0-9374DBF495AE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64E1C2F-81E1-C44D-859C-946596C950F2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626485-4263-0A44-9561-E278A7056C33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D45AAB5-3CCC-DE4A-A962-3702911B55C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CAFB16F-8EDE-D44F-A51E-34EDC41E7404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CD51329-732C-BB4C-98E5-715BAF9F8853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92B5D44-BC55-AF4C-984D-C8231B22F80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A1E9E2-564E-7049-A22F-BB5B876BA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59D05-C08D-7747-B2FC-3F62B335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6/24/24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FF615-BB08-A844-B689-BAA7C5040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3A67D-F96F-4849-8C83-49CC3A65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CFAAB9-2B6B-8D4C-A748-433E2C393EA6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631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BCA70-D63D-40F6-B9B3-4E49B96E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6/24/24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12559-BD91-4904-A24A-0CF0A2324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58BB7-74A5-4A6F-A0FF-021E68F0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808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0914A35-7AAF-4B42-9C68-47A633EFD9D0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ABCED79-0E70-FB4D-ABF2-D859BF5556E4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364885D-A3A4-5144-AB4E-7624F27287E6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22073D5-CC72-0549-BD26-F7AF9851BE45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827A049-C9FD-554E-9B01-F151B0D9E86B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6832559-4D18-8744-AB91-9FCFAB732477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F97A623-E5DC-1B44-B687-8643B9F0D741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37BBE1-2C82-4E45-B5C5-35E07B05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64973"/>
            <a:ext cx="3609982" cy="139504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01F2E-A734-364B-8A7D-990D6B88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832" y="770890"/>
            <a:ext cx="6112517" cy="48005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CBAD9-5515-1748-8E77-F48160F4E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7089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6C22B-80D4-AA42-9999-401E37B4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6/24/24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55DE4-33E8-7F4B-9334-95EA6084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0FA5-21EE-D742-8F01-C1BAE0FD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F966AA-D7DF-F84D-80D4-E216A641B00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326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10D391A-F01E-4947-8A01-95438AA0B323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499306-B4E0-064D-8F6C-96E9C4BD04DA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F3D0241-0A21-8047-8CE3-B3FDD5FDF71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3083F97-6891-0447-957C-AB0834B826D2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2EF7D75-E7C1-5147-A03B-3EC641CF3B0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D7CA94-94B4-C140-8C68-01C0ADFA1C7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11CD629-C318-A848-BDDE-BBA9465EBF9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A5AC1F8-1370-E946-977E-E4CFC6947BA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CEE63B-B967-0A48-9623-22037676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89"/>
            <a:ext cx="3609983" cy="138912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1F680-28C8-FA44-9CD5-20709DA02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23838" y="890816"/>
            <a:ext cx="6060136" cy="4870411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507CD-197E-BB4C-83A6-DA3FC97A2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6012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E00AC-DF6C-D548-8A06-D6269BDB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6/24/24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D113B-57D4-9A4F-BFE0-2A3963B4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D9954-FA18-8948-AA52-21CED059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3EB25D-2379-5040-B990-1C99B0B7D93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410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D98E2-86CE-4D4F-9F8F-17C83D19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7335835" cy="12689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4B4F2-48A4-A140-B59B-7A2ED9FD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2160016"/>
            <a:ext cx="7335835" cy="360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F4A7E-D5FF-BF48-8E01-8F46150AB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6928" y="457200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5B0A250-5CC0-1746-B209-08E8B0DAE6AF}" type="datetimeFigureOut">
              <a:rPr lang="en-US" smtClean="0"/>
              <a:pPr/>
              <a:t>6/24/24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1757-5039-BF46-B47A-50DA8FFBC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150" y="6141085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3FD16-4337-B940-905E-D20A26FD4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9678" y="6141085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92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5" r:id="rId6"/>
    <p:sldLayoutId id="2147483680" r:id="rId7"/>
    <p:sldLayoutId id="2147483681" r:id="rId8"/>
    <p:sldLayoutId id="2147483682" r:id="rId9"/>
    <p:sldLayoutId id="2147483684" r:id="rId10"/>
    <p:sldLayoutId id="214748368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9" name="Rectangle 168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4431E8-A3DA-DB35-BB10-62D2407B4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924" y="765768"/>
            <a:ext cx="6402597" cy="1063244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PL" sz="2300"/>
              <a:t>Malta EC English</a:t>
            </a:r>
            <a:br>
              <a:rPr lang="en-PL" sz="2300"/>
            </a:br>
            <a:r>
              <a:rPr lang="en-PL" sz="2300"/>
              <a:t>General English Course</a:t>
            </a:r>
            <a:br>
              <a:rPr lang="en-PL" sz="2300"/>
            </a:br>
            <a:r>
              <a:rPr lang="en-PL" sz="2300"/>
              <a:t>Kurs językowy: 03.06 -14.06.2024</a:t>
            </a: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BCFFF971-DAC9-F44B-9F22-4B030B6B6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171" name="Freeform 39">
              <a:extLst>
                <a:ext uri="{FF2B5EF4-FFF2-40B4-BE49-F238E27FC236}">
                  <a16:creationId xmlns:a16="http://schemas.microsoft.com/office/drawing/2014/main" id="{2E3E7145-2B02-8142-A82F-FFCA717D6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2" name="Freeform 41">
              <a:extLst>
                <a:ext uri="{FF2B5EF4-FFF2-40B4-BE49-F238E27FC236}">
                  <a16:creationId xmlns:a16="http://schemas.microsoft.com/office/drawing/2014/main" id="{33EA453D-E925-4C4C-A1E9-D54E82602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3" name="Freeform 43">
              <a:extLst>
                <a:ext uri="{FF2B5EF4-FFF2-40B4-BE49-F238E27FC236}">
                  <a16:creationId xmlns:a16="http://schemas.microsoft.com/office/drawing/2014/main" id="{CBA4AF6C-8831-A34A-91A3-CC6ED3566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4" name="Freeform 44">
              <a:extLst>
                <a:ext uri="{FF2B5EF4-FFF2-40B4-BE49-F238E27FC236}">
                  <a16:creationId xmlns:a16="http://schemas.microsoft.com/office/drawing/2014/main" id="{8B12A352-6C2B-B94E-82E0-45D881BB7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3" name="Picture 22" descr="A body of water with buildings and boats&#10;&#10;Description automatically generated">
            <a:extLst>
              <a:ext uri="{FF2B5EF4-FFF2-40B4-BE49-F238E27FC236}">
                <a16:creationId xmlns:a16="http://schemas.microsoft.com/office/drawing/2014/main" id="{AA51DB9B-A252-80DB-7E20-11B9D40C3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83" y="2099650"/>
            <a:ext cx="4955761" cy="3716821"/>
          </a:xfrm>
          <a:prstGeom prst="rect">
            <a:avLst/>
          </a:prstGeom>
        </p:spPr>
      </p:pic>
      <p:pic>
        <p:nvPicPr>
          <p:cNvPr id="9" name="Picture 8" descr="A white wall with red text&#10;&#10;Description automatically generated">
            <a:extLst>
              <a:ext uri="{FF2B5EF4-FFF2-40B4-BE49-F238E27FC236}">
                <a16:creationId xmlns:a16="http://schemas.microsoft.com/office/drawing/2014/main" id="{EAB6CF5E-A1E7-4443-AAF4-72A2B7DF7F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84" b="11861"/>
          <a:stretch/>
        </p:blipFill>
        <p:spPr>
          <a:xfrm>
            <a:off x="5851159" y="3056362"/>
            <a:ext cx="5329858" cy="1803397"/>
          </a:xfrm>
          <a:prstGeom prst="rect">
            <a:avLst/>
          </a:prstGeom>
        </p:spPr>
      </p:pic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51D4F49C-5EE1-6C4F-858E-AE02CC2C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98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roup 189">
            <a:extLst>
              <a:ext uri="{FF2B5EF4-FFF2-40B4-BE49-F238E27FC236}">
                <a16:creationId xmlns:a16="http://schemas.microsoft.com/office/drawing/2014/main" id="{EB46B8FB-F6A2-5F47-A6CD-A7E17E69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3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8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4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9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0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1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2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3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4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D33A3282-0389-C547-8CA6-7F3E7F27B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8" name="Rectangle 21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E8400-B961-1489-8C0A-BABFD0B9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4" y="765768"/>
            <a:ext cx="6402597" cy="10632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Przyroda Malty</a:t>
            </a:r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BCFFF971-DAC9-F44B-9F22-4B030B6B6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221" name="Freeform 39">
              <a:extLst>
                <a:ext uri="{FF2B5EF4-FFF2-40B4-BE49-F238E27FC236}">
                  <a16:creationId xmlns:a16="http://schemas.microsoft.com/office/drawing/2014/main" id="{2E3E7145-2B02-8142-A82F-FFCA717D6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2" name="Freeform 41">
              <a:extLst>
                <a:ext uri="{FF2B5EF4-FFF2-40B4-BE49-F238E27FC236}">
                  <a16:creationId xmlns:a16="http://schemas.microsoft.com/office/drawing/2014/main" id="{33EA453D-E925-4C4C-A1E9-D54E82602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3" name="Freeform 43">
              <a:extLst>
                <a:ext uri="{FF2B5EF4-FFF2-40B4-BE49-F238E27FC236}">
                  <a16:creationId xmlns:a16="http://schemas.microsoft.com/office/drawing/2014/main" id="{CBA4AF6C-8831-A34A-91A3-CC6ED3566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4" name="Freeform 44">
              <a:extLst>
                <a:ext uri="{FF2B5EF4-FFF2-40B4-BE49-F238E27FC236}">
                  <a16:creationId xmlns:a16="http://schemas.microsoft.com/office/drawing/2014/main" id="{8B12A352-6C2B-B94E-82E0-45D881BB7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 path leading to the ocean&#10;&#10;Description automatically generated">
            <a:extLst>
              <a:ext uri="{FF2B5EF4-FFF2-40B4-BE49-F238E27FC236}">
                <a16:creationId xmlns:a16="http://schemas.microsoft.com/office/drawing/2014/main" id="{FB3858E5-9D49-8D88-346F-0C0789254E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15" r="-1" b="11691"/>
          <a:stretch/>
        </p:blipFill>
        <p:spPr>
          <a:xfrm>
            <a:off x="647759" y="2169236"/>
            <a:ext cx="3474720" cy="3712134"/>
          </a:xfrm>
          <a:prstGeom prst="rect">
            <a:avLst/>
          </a:prstGeom>
        </p:spPr>
      </p:pic>
      <p:pic>
        <p:nvPicPr>
          <p:cNvPr id="9" name="Picture 8" descr="A close-up of a pink flower&#10;&#10;Description automatically generated">
            <a:extLst>
              <a:ext uri="{FF2B5EF4-FFF2-40B4-BE49-F238E27FC236}">
                <a16:creationId xmlns:a16="http://schemas.microsoft.com/office/drawing/2014/main" id="{3B405C93-F59F-306F-2037-237C79482F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56" r="-3" b="7617"/>
          <a:stretch/>
        </p:blipFill>
        <p:spPr>
          <a:xfrm>
            <a:off x="4355071" y="2169236"/>
            <a:ext cx="3474720" cy="3712134"/>
          </a:xfrm>
          <a:prstGeom prst="rect">
            <a:avLst/>
          </a:prstGeom>
        </p:spPr>
      </p:pic>
      <p:pic>
        <p:nvPicPr>
          <p:cNvPr id="5" name="Content Placeholder 4" descr="A boat in the water&#10;&#10;Description automatically generated">
            <a:extLst>
              <a:ext uri="{FF2B5EF4-FFF2-40B4-BE49-F238E27FC236}">
                <a16:creationId xmlns:a16="http://schemas.microsoft.com/office/drawing/2014/main" id="{34282D98-7685-5338-9ECE-5720BCFCBB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14" r="19384" b="2"/>
          <a:stretch/>
        </p:blipFill>
        <p:spPr>
          <a:xfrm>
            <a:off x="8062384" y="2169236"/>
            <a:ext cx="3474720" cy="3712134"/>
          </a:xfrm>
          <a:prstGeom prst="rect">
            <a:avLst/>
          </a:prstGeom>
        </p:spPr>
      </p:pic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51D4F49C-5EE1-6C4F-858E-AE02CC2C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64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roup 400">
            <a:extLst>
              <a:ext uri="{FF2B5EF4-FFF2-40B4-BE49-F238E27FC236}">
                <a16:creationId xmlns:a16="http://schemas.microsoft.com/office/drawing/2014/main" id="{EB46B8FB-F6A2-5F47-A6CD-A7E17E69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4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9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5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0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1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2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3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4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5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427" name="Straight Connector 426">
            <a:extLst>
              <a:ext uri="{FF2B5EF4-FFF2-40B4-BE49-F238E27FC236}">
                <a16:creationId xmlns:a16="http://schemas.microsoft.com/office/drawing/2014/main" id="{D33A3282-0389-C547-8CA6-7F3E7F27B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29" name="Rectangle 428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1" name="Group 430">
            <a:extLst>
              <a:ext uri="{FF2B5EF4-FFF2-40B4-BE49-F238E27FC236}">
                <a16:creationId xmlns:a16="http://schemas.microsoft.com/office/drawing/2014/main" id="{26C321DA-1EDE-3E4B-8B73-6477B2C6D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DC13524B-3A91-1E40-840D-09EDE65E0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Freeform 85">
              <a:extLst>
                <a:ext uri="{FF2B5EF4-FFF2-40B4-BE49-F238E27FC236}">
                  <a16:creationId xmlns:a16="http://schemas.microsoft.com/office/drawing/2014/main" id="{E03B804C-EF61-0141-A6AB-D81EDA5AC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4" name="Freeform 86">
              <a:extLst>
                <a:ext uri="{FF2B5EF4-FFF2-40B4-BE49-F238E27FC236}">
                  <a16:creationId xmlns:a16="http://schemas.microsoft.com/office/drawing/2014/main" id="{CAB80ED1-EE7D-3843-9750-C6C8C5F8E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5" name="Freeform 87">
              <a:extLst>
                <a:ext uri="{FF2B5EF4-FFF2-40B4-BE49-F238E27FC236}">
                  <a16:creationId xmlns:a16="http://schemas.microsoft.com/office/drawing/2014/main" id="{8BCD1EDB-B320-594D-86D1-7A73424B2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6" name="Freeform 88">
              <a:extLst>
                <a:ext uri="{FF2B5EF4-FFF2-40B4-BE49-F238E27FC236}">
                  <a16:creationId xmlns:a16="http://schemas.microsoft.com/office/drawing/2014/main" id="{A6B97414-A09F-8647-823F-295A0FEF5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7" name="Freeform 89">
              <a:extLst>
                <a:ext uri="{FF2B5EF4-FFF2-40B4-BE49-F238E27FC236}">
                  <a16:creationId xmlns:a16="http://schemas.microsoft.com/office/drawing/2014/main" id="{BA92AD33-EF27-124E-AF6E-9BA5401EC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8" name="Freeform 98">
              <a:extLst>
                <a:ext uri="{FF2B5EF4-FFF2-40B4-BE49-F238E27FC236}">
                  <a16:creationId xmlns:a16="http://schemas.microsoft.com/office/drawing/2014/main" id="{24B8C792-BD2C-6D48-93EE-D615EF38F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9" name="Title 38">
            <a:extLst>
              <a:ext uri="{FF2B5EF4-FFF2-40B4-BE49-F238E27FC236}">
                <a16:creationId xmlns:a16="http://schemas.microsoft.com/office/drawing/2014/main" id="{5334C75D-4BDB-D553-710D-3615A6B5A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648" y="768334"/>
            <a:ext cx="4025901" cy="28664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 err="1"/>
              <a:t>Certyfikat</a:t>
            </a:r>
            <a:endParaRPr lang="en-US" sz="5400" dirty="0"/>
          </a:p>
        </p:txBody>
      </p:sp>
      <p:pic>
        <p:nvPicPr>
          <p:cNvPr id="11" name="Content Placeholder 10" descr="Two women holding papers in front of a screen&#10;&#10;Description automatically generated">
            <a:extLst>
              <a:ext uri="{FF2B5EF4-FFF2-40B4-BE49-F238E27FC236}">
                <a16:creationId xmlns:a16="http://schemas.microsoft.com/office/drawing/2014/main" id="{28B74315-D9C9-1CA6-AB0F-EAE7EB2F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869" b="10337"/>
          <a:stretch/>
        </p:blipFill>
        <p:spPr>
          <a:xfrm>
            <a:off x="111964" y="120390"/>
            <a:ext cx="6914058" cy="6857999"/>
          </a:xfrm>
          <a:prstGeom prst="rect">
            <a:avLst/>
          </a:prstGeom>
        </p:spPr>
      </p:pic>
      <p:cxnSp>
        <p:nvCxnSpPr>
          <p:cNvPr id="440" name="Straight Connector 439">
            <a:extLst>
              <a:ext uri="{FF2B5EF4-FFF2-40B4-BE49-F238E27FC236}">
                <a16:creationId xmlns:a16="http://schemas.microsoft.com/office/drawing/2014/main" id="{EEA70831-9A8D-3B4D-8EA5-EE32F93E9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86649" y="6087110"/>
            <a:ext cx="413453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 descr="A close-up of a certificate&#10;&#10;Description automatically generated">
            <a:extLst>
              <a:ext uri="{FF2B5EF4-FFF2-40B4-BE49-F238E27FC236}">
                <a16:creationId xmlns:a16="http://schemas.microsoft.com/office/drawing/2014/main" id="{81C3C38D-6ACC-5B16-BA09-9DE7ED7A0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859294" y="2869368"/>
            <a:ext cx="2489300" cy="387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78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EBDB1D-17AA-8140-B216-35CBA8C9E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98E3FFBE-BCB2-4744-8CA3-BC11F11AD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BBD5B432-1551-644A-B937-54EFF4201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DCFB512-5A0E-0143-B5B7-6A965E100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 50">
              <a:extLst>
                <a:ext uri="{FF2B5EF4-FFF2-40B4-BE49-F238E27FC236}">
                  <a16:creationId xmlns:a16="http://schemas.microsoft.com/office/drawing/2014/main" id="{EEDAA716-EDDF-5941-A55E-C12C893A3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15850A9-B8E0-D7F9-230C-8FEBA4A89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280" y="770890"/>
            <a:ext cx="4133560" cy="126898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/>
              <a:t>Zakończenie kursu i jego efekty: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16AF14-DF5E-3C73-146E-2028D36786CB}"/>
              </a:ext>
            </a:extLst>
          </p:cNvPr>
          <p:cNvSpPr txBox="1"/>
          <p:nvPr/>
        </p:nvSpPr>
        <p:spPr>
          <a:xfrm>
            <a:off x="7493280" y="2160016"/>
            <a:ext cx="4133560" cy="360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/>
              <a:t>znacząca poprawa umiętności językowcyh,</a:t>
            </a:r>
          </a:p>
          <a:p>
            <a:pPr marL="285750" indent="-228600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/>
              <a:t>praktyczne użycie języka w codziennych sytuacjach,</a:t>
            </a:r>
          </a:p>
          <a:p>
            <a:pPr marL="285750" indent="-228600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/>
              <a:t>budowanie międzynarodowych przyjaźni i kontaktów,</a:t>
            </a:r>
          </a:p>
          <a:p>
            <a:pPr marL="285750" indent="-228600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/>
              <a:t>poznanie maltańskiej kultury i historii,</a:t>
            </a:r>
          </a:p>
          <a:p>
            <a:pPr marL="285750" indent="-228600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/>
              <a:t>udział w lokalnych tradycjach i świętach,</a:t>
            </a:r>
          </a:p>
          <a:p>
            <a:pPr marL="285750" indent="-228600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/>
              <a:t>poznanie ludzi z całego świata.</a:t>
            </a:r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93F1908-EA89-8336-46FB-35E9751C8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76" r="-1" b="23434"/>
          <a:stretch/>
        </p:blipFill>
        <p:spPr>
          <a:xfrm>
            <a:off x="20" y="1"/>
            <a:ext cx="6927143" cy="6857999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93279" y="6087110"/>
            <a:ext cx="4133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552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B46B8FB-F6A2-5F47-A6CD-A7E17E69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33A3282-0389-C547-8CA6-7F3E7F27B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542F44-F295-9EEA-B26D-6BFE2B51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68334"/>
            <a:ext cx="4134537" cy="28664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Dziękujemy za uwagę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EA70831-9A8D-3B4D-8EA5-EE32F93E9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453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blue door with a star painted on it&#10;&#10;Description automatically generated">
            <a:extLst>
              <a:ext uri="{FF2B5EF4-FFF2-40B4-BE49-F238E27FC236}">
                <a16:creationId xmlns:a16="http://schemas.microsoft.com/office/drawing/2014/main" id="{6E39FEE1-91F6-D4E8-A8CB-23123F709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9663"/>
          <a:stretch/>
        </p:blipFill>
        <p:spPr>
          <a:xfrm>
            <a:off x="5264837" y="1"/>
            <a:ext cx="6927163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E48D4BE-638C-5049-8A9F-D15A86E4E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1746" y="0"/>
            <a:ext cx="1900254" cy="6858000"/>
            <a:chOff x="10291746" y="0"/>
            <a:chExt cx="1900254" cy="6858000"/>
          </a:xfrm>
        </p:grpSpPr>
        <p:sp>
          <p:nvSpPr>
            <p:cNvPr id="43" name="Freeform 91">
              <a:extLst>
                <a:ext uri="{FF2B5EF4-FFF2-40B4-BE49-F238E27FC236}">
                  <a16:creationId xmlns:a16="http://schemas.microsoft.com/office/drawing/2014/main" id="{DF8710DD-8623-0045-9C27-3663AF831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5829" y="809310"/>
              <a:ext cx="536171" cy="1124839"/>
            </a:xfrm>
            <a:custGeom>
              <a:avLst/>
              <a:gdLst>
                <a:gd name="connsiteX0" fmla="*/ 536171 w 536171"/>
                <a:gd name="connsiteY0" fmla="*/ 0 h 1124839"/>
                <a:gd name="connsiteX1" fmla="*/ 536171 w 536171"/>
                <a:gd name="connsiteY1" fmla="*/ 1124839 h 1124839"/>
                <a:gd name="connsiteX2" fmla="*/ 451423 w 536171"/>
                <a:gd name="connsiteY2" fmla="*/ 1116295 h 1124839"/>
                <a:gd name="connsiteX3" fmla="*/ 0 w 536171"/>
                <a:gd name="connsiteY3" fmla="*/ 562419 h 1124839"/>
                <a:gd name="connsiteX4" fmla="*/ 451423 w 536171"/>
                <a:gd name="connsiteY4" fmla="*/ 8543 h 11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171" h="1124839">
                  <a:moveTo>
                    <a:pt x="536171" y="0"/>
                  </a:moveTo>
                  <a:lnTo>
                    <a:pt x="536171" y="1124839"/>
                  </a:lnTo>
                  <a:lnTo>
                    <a:pt x="451423" y="1116295"/>
                  </a:lnTo>
                  <a:cubicBezTo>
                    <a:pt x="193797" y="1063577"/>
                    <a:pt x="0" y="835630"/>
                    <a:pt x="0" y="562419"/>
                  </a:cubicBezTo>
                  <a:cubicBezTo>
                    <a:pt x="0" y="289208"/>
                    <a:pt x="193797" y="61261"/>
                    <a:pt x="451423" y="8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92">
              <a:extLst>
                <a:ext uri="{FF2B5EF4-FFF2-40B4-BE49-F238E27FC236}">
                  <a16:creationId xmlns:a16="http://schemas.microsoft.com/office/drawing/2014/main" id="{1A25D1DF-E3C6-9D49-9AF3-336FEE4A7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8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93">
              <a:extLst>
                <a:ext uri="{FF2B5EF4-FFF2-40B4-BE49-F238E27FC236}">
                  <a16:creationId xmlns:a16="http://schemas.microsoft.com/office/drawing/2014/main" id="{D64871EE-73D8-5F4B-AC94-0AA9ECD34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0"/>
              <a:ext cx="535422" cy="562344"/>
            </a:xfrm>
            <a:custGeom>
              <a:avLst/>
              <a:gdLst>
                <a:gd name="connsiteX0" fmla="*/ 0 w 535422"/>
                <a:gd name="connsiteY0" fmla="*/ 0 h 562344"/>
                <a:gd name="connsiteX1" fmla="*/ 25421 w 535422"/>
                <a:gd name="connsiteY1" fmla="*/ 0 h 562344"/>
                <a:gd name="connsiteX2" fmla="*/ 36370 w 535422"/>
                <a:gd name="connsiteY2" fmla="*/ 108609 h 562344"/>
                <a:gd name="connsiteX3" fmla="*/ 469781 w 535422"/>
                <a:gd name="connsiteY3" fmla="*/ 531316 h 562344"/>
                <a:gd name="connsiteX4" fmla="*/ 535422 w 535422"/>
                <a:gd name="connsiteY4" fmla="*/ 537108 h 562344"/>
                <a:gd name="connsiteX5" fmla="*/ 535422 w 535422"/>
                <a:gd name="connsiteY5" fmla="*/ 562344 h 562344"/>
                <a:gd name="connsiteX6" fmla="*/ 451424 w 535422"/>
                <a:gd name="connsiteY6" fmla="*/ 553876 h 562344"/>
                <a:gd name="connsiteX7" fmla="*/ 0 w 535422"/>
                <a:gd name="connsiteY7" fmla="*/ 0 h 5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22" h="562344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0425" y="323904"/>
                    <a:pt x="252614" y="492525"/>
                    <a:pt x="469781" y="531316"/>
                  </a:cubicBezTo>
                  <a:lnTo>
                    <a:pt x="535422" y="537108"/>
                  </a:lnTo>
                  <a:lnTo>
                    <a:pt x="535422" y="562344"/>
                  </a:lnTo>
                  <a:lnTo>
                    <a:pt x="451424" y="553876"/>
                  </a:lnTo>
                  <a:cubicBezTo>
                    <a:pt x="193797" y="501158"/>
                    <a:pt x="0" y="2732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94">
              <a:extLst>
                <a:ext uri="{FF2B5EF4-FFF2-40B4-BE49-F238E27FC236}">
                  <a16:creationId xmlns:a16="http://schemas.microsoft.com/office/drawing/2014/main" id="{43740FCB-5707-4E48-BDF6-DC6C93B2B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2181112"/>
              <a:ext cx="535422" cy="1124687"/>
            </a:xfrm>
            <a:custGeom>
              <a:avLst/>
              <a:gdLst>
                <a:gd name="connsiteX0" fmla="*/ 535422 w 535422"/>
                <a:gd name="connsiteY0" fmla="*/ 0 h 1124687"/>
                <a:gd name="connsiteX1" fmla="*/ 535422 w 535422"/>
                <a:gd name="connsiteY1" fmla="*/ 25186 h 1124687"/>
                <a:gd name="connsiteX2" fmla="*/ 456541 w 535422"/>
                <a:gd name="connsiteY2" fmla="*/ 33138 h 1124687"/>
                <a:gd name="connsiteX3" fmla="*/ 25399 w 535422"/>
                <a:gd name="connsiteY3" fmla="*/ 562130 h 1124687"/>
                <a:gd name="connsiteX4" fmla="*/ 456541 w 535422"/>
                <a:gd name="connsiteY4" fmla="*/ 1091123 h 1124687"/>
                <a:gd name="connsiteX5" fmla="*/ 535422 w 535422"/>
                <a:gd name="connsiteY5" fmla="*/ 1099075 h 1124687"/>
                <a:gd name="connsiteX6" fmla="*/ 535422 w 535422"/>
                <a:gd name="connsiteY6" fmla="*/ 1124687 h 1124687"/>
                <a:gd name="connsiteX7" fmla="*/ 451423 w 535422"/>
                <a:gd name="connsiteY7" fmla="*/ 1116219 h 1124687"/>
                <a:gd name="connsiteX8" fmla="*/ 0 w 535422"/>
                <a:gd name="connsiteY8" fmla="*/ 562343 h 1124687"/>
                <a:gd name="connsiteX9" fmla="*/ 451423 w 535422"/>
                <a:gd name="connsiteY9" fmla="*/ 8468 h 112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7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7"/>
                    <a:pt x="25399" y="301194"/>
                    <a:pt x="25399" y="562130"/>
                  </a:cubicBezTo>
                  <a:cubicBezTo>
                    <a:pt x="25399" y="823067"/>
                    <a:pt x="210489" y="1040774"/>
                    <a:pt x="456541" y="1091123"/>
                  </a:cubicBezTo>
                  <a:lnTo>
                    <a:pt x="535422" y="1099075"/>
                  </a:lnTo>
                  <a:lnTo>
                    <a:pt x="535422" y="1124687"/>
                  </a:lnTo>
                  <a:lnTo>
                    <a:pt x="451423" y="1116219"/>
                  </a:lnTo>
                  <a:cubicBezTo>
                    <a:pt x="193797" y="1063501"/>
                    <a:pt x="0" y="835554"/>
                    <a:pt x="0" y="562343"/>
                  </a:cubicBezTo>
                  <a:cubicBezTo>
                    <a:pt x="0" y="289132"/>
                    <a:pt x="193797" y="61185"/>
                    <a:pt x="451423" y="84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95">
              <a:extLst>
                <a:ext uri="{FF2B5EF4-FFF2-40B4-BE49-F238E27FC236}">
                  <a16:creationId xmlns:a16="http://schemas.microsoft.com/office/drawing/2014/main" id="{8D1C35ED-1091-D644-85E9-229D1535F5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6" y="806365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96">
              <a:extLst>
                <a:ext uri="{FF2B5EF4-FFF2-40B4-BE49-F238E27FC236}">
                  <a16:creationId xmlns:a16="http://schemas.microsoft.com/office/drawing/2014/main" id="{6B502189-CE99-7843-92E7-4D17D28E6A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3552837"/>
              <a:ext cx="535422" cy="1124688"/>
            </a:xfrm>
            <a:custGeom>
              <a:avLst/>
              <a:gdLst>
                <a:gd name="connsiteX0" fmla="*/ 535422 w 535422"/>
                <a:gd name="connsiteY0" fmla="*/ 0 h 1124688"/>
                <a:gd name="connsiteX1" fmla="*/ 535422 w 535422"/>
                <a:gd name="connsiteY1" fmla="*/ 25186 h 1124688"/>
                <a:gd name="connsiteX2" fmla="*/ 456541 w 535422"/>
                <a:gd name="connsiteY2" fmla="*/ 33138 h 1124688"/>
                <a:gd name="connsiteX3" fmla="*/ 25399 w 535422"/>
                <a:gd name="connsiteY3" fmla="*/ 562131 h 1124688"/>
                <a:gd name="connsiteX4" fmla="*/ 456541 w 535422"/>
                <a:gd name="connsiteY4" fmla="*/ 1091124 h 1124688"/>
                <a:gd name="connsiteX5" fmla="*/ 535422 w 535422"/>
                <a:gd name="connsiteY5" fmla="*/ 1099076 h 1124688"/>
                <a:gd name="connsiteX6" fmla="*/ 535422 w 535422"/>
                <a:gd name="connsiteY6" fmla="*/ 1124688 h 1124688"/>
                <a:gd name="connsiteX7" fmla="*/ 451423 w 535422"/>
                <a:gd name="connsiteY7" fmla="*/ 1116220 h 1124688"/>
                <a:gd name="connsiteX8" fmla="*/ 0 w 535422"/>
                <a:gd name="connsiteY8" fmla="*/ 562344 h 1124688"/>
                <a:gd name="connsiteX9" fmla="*/ 451423 w 535422"/>
                <a:gd name="connsiteY9" fmla="*/ 8468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8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2" y="1099076"/>
                  </a:lnTo>
                  <a:lnTo>
                    <a:pt x="535422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97">
              <a:extLst>
                <a:ext uri="{FF2B5EF4-FFF2-40B4-BE49-F238E27FC236}">
                  <a16:creationId xmlns:a16="http://schemas.microsoft.com/office/drawing/2014/main" id="{6FD2CD41-6936-0042-9119-463699DB9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642" y="6295916"/>
              <a:ext cx="535358" cy="562084"/>
            </a:xfrm>
            <a:custGeom>
              <a:avLst/>
              <a:gdLst>
                <a:gd name="connsiteX0" fmla="*/ 535358 w 535358"/>
                <a:gd name="connsiteY0" fmla="*/ 0 h 562084"/>
                <a:gd name="connsiteX1" fmla="*/ 535358 w 535358"/>
                <a:gd name="connsiteY1" fmla="*/ 25186 h 562084"/>
                <a:gd name="connsiteX2" fmla="*/ 469717 w 535358"/>
                <a:gd name="connsiteY2" fmla="*/ 30978 h 562084"/>
                <a:gd name="connsiteX3" fmla="*/ 36306 w 535358"/>
                <a:gd name="connsiteY3" fmla="*/ 453686 h 562084"/>
                <a:gd name="connsiteX4" fmla="*/ 25378 w 535358"/>
                <a:gd name="connsiteY4" fmla="*/ 562084 h 562084"/>
                <a:gd name="connsiteX5" fmla="*/ 0 w 535358"/>
                <a:gd name="connsiteY5" fmla="*/ 562084 h 562084"/>
                <a:gd name="connsiteX6" fmla="*/ 11423 w 535358"/>
                <a:gd name="connsiteY6" fmla="*/ 448780 h 562084"/>
                <a:gd name="connsiteX7" fmla="*/ 465221 w 535358"/>
                <a:gd name="connsiteY7" fmla="*/ 6189 h 5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358" h="562084">
                  <a:moveTo>
                    <a:pt x="535358" y="0"/>
                  </a:moveTo>
                  <a:lnTo>
                    <a:pt x="535358" y="25186"/>
                  </a:lnTo>
                  <a:lnTo>
                    <a:pt x="469717" y="30978"/>
                  </a:lnTo>
                  <a:cubicBezTo>
                    <a:pt x="252550" y="69769"/>
                    <a:pt x="80361" y="238391"/>
                    <a:pt x="36306" y="453686"/>
                  </a:cubicBezTo>
                  <a:lnTo>
                    <a:pt x="25378" y="562084"/>
                  </a:lnTo>
                  <a:lnTo>
                    <a:pt x="0" y="562084"/>
                  </a:lnTo>
                  <a:lnTo>
                    <a:pt x="11423" y="448780"/>
                  </a:lnTo>
                  <a:cubicBezTo>
                    <a:pt x="57551" y="223357"/>
                    <a:pt x="237840" y="46805"/>
                    <a:pt x="465221" y="618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506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7">
            <a:extLst>
              <a:ext uri="{FF2B5EF4-FFF2-40B4-BE49-F238E27FC236}">
                <a16:creationId xmlns:a16="http://schemas.microsoft.com/office/drawing/2014/main" id="{EB46B8FB-F6A2-5F47-A6CD-A7E17E69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8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4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9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0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1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2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3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4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D33A3282-0389-C547-8CA6-7F3E7F27B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6" name="Rectangle 165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1D57BA6D-167D-7240-B3FE-008D1E695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88740" y="0"/>
            <a:ext cx="1901686" cy="6858000"/>
            <a:chOff x="10290315" y="0"/>
            <a:chExt cx="1901686" cy="6858000"/>
          </a:xfrm>
        </p:grpSpPr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E2D01B87-484D-6746-A89F-96D44FEA9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Freeform 21">
              <a:extLst>
                <a:ext uri="{FF2B5EF4-FFF2-40B4-BE49-F238E27FC236}">
                  <a16:creationId xmlns:a16="http://schemas.microsoft.com/office/drawing/2014/main" id="{5A417E8C-2304-3047-9C4B-CD73C0AE26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0" name="Freeform 22">
              <a:extLst>
                <a:ext uri="{FF2B5EF4-FFF2-40B4-BE49-F238E27FC236}">
                  <a16:creationId xmlns:a16="http://schemas.microsoft.com/office/drawing/2014/main" id="{36248558-6D7B-6C42-A93C-FAF456A2E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1" name="Freeform 23">
              <a:extLst>
                <a:ext uri="{FF2B5EF4-FFF2-40B4-BE49-F238E27FC236}">
                  <a16:creationId xmlns:a16="http://schemas.microsoft.com/office/drawing/2014/main" id="{612EEF68-AC74-DA43-AC55-3BD6B68B3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5" name="Freeform 24">
              <a:extLst>
                <a:ext uri="{FF2B5EF4-FFF2-40B4-BE49-F238E27FC236}">
                  <a16:creationId xmlns:a16="http://schemas.microsoft.com/office/drawing/2014/main" id="{EBD2A12C-9C06-9147-9150-C5DB636AD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2" name="Freeform 25">
              <a:extLst>
                <a:ext uri="{FF2B5EF4-FFF2-40B4-BE49-F238E27FC236}">
                  <a16:creationId xmlns:a16="http://schemas.microsoft.com/office/drawing/2014/main" id="{521962A6-4239-0646-97E2-360BA79A4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7" name="Freeform 26">
              <a:extLst>
                <a:ext uri="{FF2B5EF4-FFF2-40B4-BE49-F238E27FC236}">
                  <a16:creationId xmlns:a16="http://schemas.microsoft.com/office/drawing/2014/main" id="{9C9A28A1-5279-264E-99F4-0BB785FEEE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D6AA524-C3E3-EFF0-3EEA-76DD38101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68334"/>
            <a:ext cx="6154314" cy="286640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100">
                <a:effectLst/>
              </a:rPr>
              <a:t>EC English</a:t>
            </a:r>
            <a:br>
              <a:rPr lang="en-US" sz="5100">
                <a:effectLst/>
              </a:rPr>
            </a:br>
            <a:r>
              <a:rPr lang="en-US" sz="5100">
                <a:effectLst/>
              </a:rPr>
              <a:t>(St. Julians, Malta)</a:t>
            </a:r>
            <a:br>
              <a:rPr lang="en-US" sz="5100">
                <a:effectLst/>
              </a:rPr>
            </a:br>
            <a:endParaRPr lang="en-US" sz="5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1CE43-2377-74C2-4080-9AC15DB67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1" y="4283239"/>
            <a:ext cx="6154314" cy="14751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/>
              <a:t>Szkola językowa oferująca kursy językowe na wszystkich poziomach dla uczestników z całego świata.</a:t>
            </a:r>
            <a:endParaRPr lang="en-US" sz="2000" dirty="0"/>
          </a:p>
        </p:txBody>
      </p:sp>
      <p:pic>
        <p:nvPicPr>
          <p:cNvPr id="9" name="Picture 8" descr="A couch and chair in a room&#10;&#10;Description automatically generated">
            <a:extLst>
              <a:ext uri="{FF2B5EF4-FFF2-40B4-BE49-F238E27FC236}">
                <a16:creationId xmlns:a16="http://schemas.microsoft.com/office/drawing/2014/main" id="{17BFE8BB-B8A6-75CD-B406-B0AD7D6A6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7" r="-2" b="-2"/>
          <a:stretch/>
        </p:blipFill>
        <p:spPr>
          <a:xfrm>
            <a:off x="7492315" y="10"/>
            <a:ext cx="4699685" cy="3428989"/>
          </a:xfrm>
          <a:prstGeom prst="rect">
            <a:avLst/>
          </a:prstGeom>
        </p:spPr>
      </p:pic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EEA70831-9A8D-3B4D-8EA5-EE32F93E9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636337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room with a table and chairs&#10;&#10;Description automatically generated">
            <a:extLst>
              <a:ext uri="{FF2B5EF4-FFF2-40B4-BE49-F238E27FC236}">
                <a16:creationId xmlns:a16="http://schemas.microsoft.com/office/drawing/2014/main" id="{029F7177-EF5F-B30A-FC3A-9D9848C39A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7" r="-2" b="-2"/>
          <a:stretch/>
        </p:blipFill>
        <p:spPr>
          <a:xfrm>
            <a:off x="7492315" y="3429001"/>
            <a:ext cx="4699685" cy="3429000"/>
          </a:xfrm>
          <a:prstGeom prst="rect">
            <a:avLst/>
          </a:prstGeom>
        </p:spPr>
      </p:pic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7EEC119C-80B3-DB42-967C-CFC27AAEF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88536" y="3428999"/>
            <a:ext cx="4703464" cy="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204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A00BDF4-7643-A942-A588-F24E4E09A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94" name="Freeform 32">
              <a:extLst>
                <a:ext uri="{FF2B5EF4-FFF2-40B4-BE49-F238E27FC236}">
                  <a16:creationId xmlns:a16="http://schemas.microsoft.com/office/drawing/2014/main" id="{90B25A21-16B9-8D47-928B-2367A0B8C0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Freeform 34">
              <a:extLst>
                <a:ext uri="{FF2B5EF4-FFF2-40B4-BE49-F238E27FC236}">
                  <a16:creationId xmlns:a16="http://schemas.microsoft.com/office/drawing/2014/main" id="{E5E64190-3AC0-0A48-9917-5FAE935A8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Freeform 47">
              <a:extLst>
                <a:ext uri="{FF2B5EF4-FFF2-40B4-BE49-F238E27FC236}">
                  <a16:creationId xmlns:a16="http://schemas.microsoft.com/office/drawing/2014/main" id="{AE71CDB8-B430-F14E-99C8-E6AAB8E21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Freeform 48">
              <a:extLst>
                <a:ext uri="{FF2B5EF4-FFF2-40B4-BE49-F238E27FC236}">
                  <a16:creationId xmlns:a16="http://schemas.microsoft.com/office/drawing/2014/main" id="{DCA37B0A-FCCC-7642-B70D-56AD50049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7C9161D-E04F-3859-5B91-C240141C2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4243" y="770890"/>
            <a:ext cx="6400999" cy="126898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Emma</a:t>
            </a:r>
            <a:br>
              <a:rPr lang="en-US"/>
            </a:br>
            <a:r>
              <a:rPr lang="en-US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FDF68D19-0FB4-8183-4F79-6BEE29BE0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4243" y="2160016"/>
            <a:ext cx="6400999" cy="3601212"/>
          </a:xfrm>
        </p:spPr>
        <p:txBody>
          <a:bodyPr>
            <a:normAutofit/>
          </a:bodyPr>
          <a:lstStyle/>
          <a:p>
            <a:r>
              <a:rPr lang="en-US" dirty="0" err="1"/>
              <a:t>Wykwalifikowany</a:t>
            </a:r>
            <a:r>
              <a:rPr lang="en-US" dirty="0"/>
              <a:t> </a:t>
            </a:r>
            <a:r>
              <a:rPr lang="en-US" dirty="0" err="1"/>
              <a:t>lektor</a:t>
            </a:r>
            <a:r>
              <a:rPr lang="en-US" dirty="0"/>
              <a:t> </a:t>
            </a:r>
            <a:r>
              <a:rPr lang="en-US" dirty="0" err="1"/>
              <a:t>języka</a:t>
            </a:r>
            <a:r>
              <a:rPr lang="en-US" dirty="0"/>
              <a:t> </a:t>
            </a:r>
            <a:r>
              <a:rPr lang="en-US" dirty="0" err="1"/>
              <a:t>angielskiego</a:t>
            </a:r>
            <a:r>
              <a:rPr lang="en-US" dirty="0"/>
              <a:t> </a:t>
            </a:r>
            <a:r>
              <a:rPr lang="en-US" dirty="0" err="1"/>
              <a:t>pracujący</a:t>
            </a:r>
            <a:r>
              <a:rPr lang="en-US" dirty="0"/>
              <a:t> z </a:t>
            </a:r>
            <a:r>
              <a:rPr lang="en-US" dirty="0" err="1"/>
              <a:t>kursantami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wielu</a:t>
            </a:r>
            <a:r>
              <a:rPr lang="en-US" dirty="0"/>
              <a:t> </a:t>
            </a:r>
            <a:r>
              <a:rPr lang="en-US" dirty="0" err="1"/>
              <a:t>różnych</a:t>
            </a:r>
            <a:r>
              <a:rPr lang="en-US" dirty="0"/>
              <a:t> </a:t>
            </a:r>
            <a:r>
              <a:rPr lang="en-US" dirty="0" err="1"/>
              <a:t>poziomach</a:t>
            </a:r>
            <a:r>
              <a:rPr lang="en-US" dirty="0"/>
              <a:t> </a:t>
            </a:r>
            <a:r>
              <a:rPr lang="en-US" dirty="0" err="1"/>
              <a:t>znajomości</a:t>
            </a:r>
            <a:r>
              <a:rPr lang="en-US" dirty="0"/>
              <a:t> </a:t>
            </a:r>
            <a:r>
              <a:rPr lang="en-US" dirty="0" err="1"/>
              <a:t>języka</a:t>
            </a:r>
            <a:r>
              <a:rPr lang="en-US" dirty="0"/>
              <a:t> </a:t>
            </a:r>
            <a:r>
              <a:rPr lang="en-US" dirty="0" err="1"/>
              <a:t>angielskiego</a:t>
            </a:r>
            <a:r>
              <a:rPr lang="en-US" dirty="0"/>
              <a:t>,</a:t>
            </a:r>
          </a:p>
          <a:p>
            <a:r>
              <a:rPr lang="en-US" dirty="0" err="1"/>
              <a:t>Potrafiła</a:t>
            </a:r>
            <a:r>
              <a:rPr lang="en-US" dirty="0"/>
              <a:t> </a:t>
            </a:r>
            <a:r>
              <a:rPr lang="en-US" dirty="0" err="1"/>
              <a:t>perfekcyjnie</a:t>
            </a:r>
            <a:r>
              <a:rPr lang="en-US" dirty="0"/>
              <a:t> </a:t>
            </a:r>
            <a:r>
              <a:rPr lang="en-US" dirty="0" err="1"/>
              <a:t>dopasować</a:t>
            </a:r>
            <a:r>
              <a:rPr lang="en-US" dirty="0"/>
              <a:t> </a:t>
            </a:r>
            <a:r>
              <a:rPr lang="en-US" dirty="0" err="1"/>
              <a:t>metody</a:t>
            </a:r>
            <a:r>
              <a:rPr lang="en-US" dirty="0"/>
              <a:t> </a:t>
            </a:r>
            <a:r>
              <a:rPr lang="en-US" dirty="0" err="1"/>
              <a:t>nauczania</a:t>
            </a:r>
            <a:r>
              <a:rPr lang="en-US" dirty="0"/>
              <a:t> pod </a:t>
            </a:r>
            <a:r>
              <a:rPr lang="en-US" dirty="0" err="1"/>
              <a:t>kątem</a:t>
            </a:r>
            <a:r>
              <a:rPr lang="en-US" dirty="0"/>
              <a:t> </a:t>
            </a:r>
            <a:r>
              <a:rPr lang="en-US" dirty="0" err="1"/>
              <a:t>potrzeb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indywidualnych</a:t>
            </a:r>
            <a:r>
              <a:rPr lang="en-US" dirty="0"/>
              <a:t> </a:t>
            </a:r>
            <a:r>
              <a:rPr lang="en-US" dirty="0" err="1"/>
              <a:t>zainteresowań</a:t>
            </a:r>
            <a:r>
              <a:rPr lang="en-US" dirty="0"/>
              <a:t> </a:t>
            </a:r>
            <a:r>
              <a:rPr lang="en-US" dirty="0" err="1"/>
              <a:t>uczestników</a:t>
            </a:r>
            <a:r>
              <a:rPr lang="en-US" dirty="0"/>
              <a:t> </a:t>
            </a:r>
            <a:r>
              <a:rPr lang="en-US" dirty="0" err="1"/>
              <a:t>kursu</a:t>
            </a:r>
            <a:r>
              <a:rPr lang="en-US" dirty="0"/>
              <a:t>.</a:t>
            </a:r>
          </a:p>
        </p:txBody>
      </p:sp>
      <p:pic>
        <p:nvPicPr>
          <p:cNvPr id="5" name="Content Placeholder 4" descr="A person standing in front of a large screen&#10;&#10;Description automatically generated">
            <a:extLst>
              <a:ext uri="{FF2B5EF4-FFF2-40B4-BE49-F238E27FC236}">
                <a16:creationId xmlns:a16="http://schemas.microsoft.com/office/drawing/2014/main" id="{021C3984-4A78-D0A7-881C-0A850D177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95" r="1" b="2"/>
          <a:stretch/>
        </p:blipFill>
        <p:spPr>
          <a:xfrm>
            <a:off x="20" y="1"/>
            <a:ext cx="4657325" cy="6857999"/>
          </a:xfrm>
          <a:prstGeom prst="rect">
            <a:avLst/>
          </a:prstGeom>
        </p:spPr>
      </p:pic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24243" y="6087110"/>
            <a:ext cx="6400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135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E67A6F5-F47F-BD4C-9336-30E0A60EB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29613" y="0"/>
            <a:ext cx="1901686" cy="4677439"/>
            <a:chOff x="10290315" y="0"/>
            <a:chExt cx="1901686" cy="4677439"/>
          </a:xfrm>
        </p:grpSpPr>
        <p:sp>
          <p:nvSpPr>
            <p:cNvPr id="71" name="Freeform 19">
              <a:extLst>
                <a:ext uri="{FF2B5EF4-FFF2-40B4-BE49-F238E27FC236}">
                  <a16:creationId xmlns:a16="http://schemas.microsoft.com/office/drawing/2014/main" id="{DA710708-67E0-194C-9A96-FD528D207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 21">
              <a:extLst>
                <a:ext uri="{FF2B5EF4-FFF2-40B4-BE49-F238E27FC236}">
                  <a16:creationId xmlns:a16="http://schemas.microsoft.com/office/drawing/2014/main" id="{2B6DA887-E216-1245-8F6F-B21233D94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Freeform 23">
              <a:extLst>
                <a:ext uri="{FF2B5EF4-FFF2-40B4-BE49-F238E27FC236}">
                  <a16:creationId xmlns:a16="http://schemas.microsoft.com/office/drawing/2014/main" id="{2AE2F0EF-0001-F243-85DC-2B8812AB4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Freeform 24">
              <a:extLst>
                <a:ext uri="{FF2B5EF4-FFF2-40B4-BE49-F238E27FC236}">
                  <a16:creationId xmlns:a16="http://schemas.microsoft.com/office/drawing/2014/main" id="{1491B174-1F11-D548-A885-7F98AF742C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0DB8DA9-BB69-AA23-7F2A-FA681A6C1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6195187" cy="126898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Sam</a:t>
            </a:r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60D02E90-3F31-FEE5-62D4-8F70D2DDC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160016"/>
            <a:ext cx="6195187" cy="3601212"/>
          </a:xfrm>
        </p:spPr>
        <p:txBody>
          <a:bodyPr>
            <a:normAutofit/>
          </a:bodyPr>
          <a:lstStyle/>
          <a:p>
            <a:r>
              <a:rPr lang="en-US" dirty="0" err="1"/>
              <a:t>Lektor</a:t>
            </a:r>
            <a:r>
              <a:rPr lang="en-US" dirty="0"/>
              <a:t> </a:t>
            </a:r>
            <a:r>
              <a:rPr lang="en-US" dirty="0" err="1"/>
              <a:t>prowadzący</a:t>
            </a:r>
            <a:r>
              <a:rPr lang="en-US" dirty="0"/>
              <a:t> </a:t>
            </a:r>
            <a:r>
              <a:rPr lang="en-US" dirty="0" err="1"/>
              <a:t>konwersacje</a:t>
            </a:r>
            <a:r>
              <a:rPr lang="en-US" dirty="0"/>
              <a:t> </a:t>
            </a:r>
            <a:r>
              <a:rPr lang="en-US" dirty="0" err="1"/>
              <a:t>mające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celu</a:t>
            </a:r>
            <a:r>
              <a:rPr lang="en-US" dirty="0"/>
              <a:t> </a:t>
            </a:r>
            <a:r>
              <a:rPr lang="en-US" dirty="0" err="1"/>
              <a:t>udoskonalenie</a:t>
            </a:r>
            <a:r>
              <a:rPr lang="en-US" dirty="0"/>
              <a:t> </a:t>
            </a:r>
            <a:r>
              <a:rPr lang="en-US" dirty="0" err="1"/>
              <a:t>poziomu</a:t>
            </a:r>
            <a:r>
              <a:rPr lang="en-US" dirty="0"/>
              <a:t> </a:t>
            </a:r>
            <a:r>
              <a:rPr lang="en-US" dirty="0" err="1"/>
              <a:t>porozumiewania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w </a:t>
            </a:r>
            <a:r>
              <a:rPr lang="en-US" dirty="0" err="1"/>
              <a:t>języku</a:t>
            </a:r>
            <a:r>
              <a:rPr lang="en-US" dirty="0"/>
              <a:t> </a:t>
            </a:r>
            <a:r>
              <a:rPr lang="en-US" dirty="0" err="1"/>
              <a:t>obcym</a:t>
            </a:r>
            <a:r>
              <a:rPr lang="en-US" dirty="0"/>
              <a:t> </a:t>
            </a:r>
            <a:r>
              <a:rPr lang="en-US" dirty="0" err="1"/>
              <a:t>przez</a:t>
            </a:r>
            <a:r>
              <a:rPr lang="en-US" dirty="0"/>
              <a:t> </a:t>
            </a:r>
            <a:r>
              <a:rPr lang="en-US" dirty="0" err="1"/>
              <a:t>uczestników</a:t>
            </a:r>
            <a:r>
              <a:rPr lang="en-US" dirty="0"/>
              <a:t> </a:t>
            </a:r>
            <a:r>
              <a:rPr lang="en-US" dirty="0" err="1"/>
              <a:t>kursu</a:t>
            </a:r>
            <a:r>
              <a:rPr lang="en-US" dirty="0"/>
              <a:t>,</a:t>
            </a:r>
          </a:p>
          <a:p>
            <a:r>
              <a:rPr lang="en-US" dirty="0" err="1"/>
              <a:t>Metody</a:t>
            </a:r>
            <a:r>
              <a:rPr lang="en-US" dirty="0"/>
              <a:t> </a:t>
            </a:r>
            <a:r>
              <a:rPr lang="en-US" dirty="0" err="1"/>
              <a:t>pracy</a:t>
            </a:r>
            <a:r>
              <a:rPr lang="en-US" dirty="0"/>
              <a:t> </a:t>
            </a:r>
            <a:r>
              <a:rPr lang="en-US" dirty="0" err="1"/>
              <a:t>Sam’a</a:t>
            </a:r>
            <a:r>
              <a:rPr lang="en-US" dirty="0"/>
              <a:t> </a:t>
            </a:r>
            <a:r>
              <a:rPr lang="en-US" dirty="0" err="1"/>
              <a:t>sprzyjały</a:t>
            </a:r>
            <a:r>
              <a:rPr lang="en-US" dirty="0"/>
              <a:t> </a:t>
            </a:r>
            <a:r>
              <a:rPr lang="en-US" dirty="0" err="1"/>
              <a:t>otwartości</a:t>
            </a:r>
            <a:r>
              <a:rPr lang="en-US" dirty="0"/>
              <a:t> </a:t>
            </a:r>
            <a:r>
              <a:rPr lang="en-US" dirty="0" err="1"/>
              <a:t>uczestników</a:t>
            </a:r>
            <a:r>
              <a:rPr lang="en-US" dirty="0"/>
              <a:t> w </a:t>
            </a:r>
            <a:r>
              <a:rPr lang="en-US" dirty="0" err="1"/>
              <a:t>pogłębianiu</a:t>
            </a:r>
            <a:r>
              <a:rPr lang="en-US" dirty="0"/>
              <a:t> </a:t>
            </a:r>
            <a:r>
              <a:rPr lang="en-US" dirty="0" err="1"/>
              <a:t>wiedzy</a:t>
            </a:r>
            <a:r>
              <a:rPr lang="en-US" dirty="0"/>
              <a:t> </a:t>
            </a:r>
            <a:r>
              <a:rPr lang="en-US" dirty="0" err="1"/>
              <a:t>oraz</a:t>
            </a:r>
            <a:r>
              <a:rPr lang="en-US" dirty="0"/>
              <a:t> </a:t>
            </a:r>
            <a:r>
              <a:rPr lang="en-US" dirty="0" err="1"/>
              <a:t>pomagały</a:t>
            </a:r>
            <a:r>
              <a:rPr lang="en-US" dirty="0"/>
              <a:t> w </a:t>
            </a:r>
            <a:r>
              <a:rPr lang="en-US" dirty="0" err="1"/>
              <a:t>przełamaniu</a:t>
            </a:r>
            <a:r>
              <a:rPr lang="en-US" dirty="0"/>
              <a:t> </a:t>
            </a:r>
            <a:r>
              <a:rPr lang="en-US" dirty="0" err="1"/>
              <a:t>barier</a:t>
            </a:r>
            <a:r>
              <a:rPr lang="en-US" dirty="0"/>
              <a:t> </a:t>
            </a:r>
            <a:r>
              <a:rPr lang="en-US" dirty="0" err="1"/>
              <a:t>językowych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komunikacyjnych</a:t>
            </a:r>
            <a:r>
              <a:rPr lang="en-US" dirty="0"/>
              <a:t>.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6400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76B87204-3068-DA0A-BE7F-31CD1D7B5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04" r="1" b="15693"/>
          <a:stretch/>
        </p:blipFill>
        <p:spPr>
          <a:xfrm>
            <a:off x="7534655" y="1"/>
            <a:ext cx="465734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05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6" name="Rectangle 175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A2D9B-98C3-C1D7-1731-162E6793C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10707688" cy="1386524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err="1"/>
              <a:t>Zajęcia</a:t>
            </a:r>
            <a:r>
              <a:rPr lang="en-US" sz="2400" dirty="0"/>
              <a:t> </a:t>
            </a:r>
            <a:r>
              <a:rPr lang="en-US" sz="2400" dirty="0" err="1"/>
              <a:t>zawierały</a:t>
            </a:r>
            <a:r>
              <a:rPr lang="en-US" sz="2400" dirty="0"/>
              <a:t> </a:t>
            </a:r>
            <a:r>
              <a:rPr lang="en-US" sz="2400" dirty="0" err="1"/>
              <a:t>podstawowe</a:t>
            </a:r>
            <a:r>
              <a:rPr lang="en-US" sz="2400" dirty="0"/>
              <a:t> </a:t>
            </a:r>
            <a:r>
              <a:rPr lang="en-US" sz="2400" dirty="0" err="1"/>
              <a:t>założenia</a:t>
            </a:r>
            <a:r>
              <a:rPr lang="en-US" sz="2400" dirty="0"/>
              <a:t> </a:t>
            </a:r>
            <a:r>
              <a:rPr lang="en-US" sz="2400" dirty="0" err="1"/>
              <a:t>wynikające</a:t>
            </a:r>
            <a:r>
              <a:rPr lang="en-US" sz="2400" dirty="0"/>
              <a:t> z </a:t>
            </a:r>
            <a:r>
              <a:rPr lang="en-US" sz="2400" dirty="0" err="1"/>
              <a:t>metodyki</a:t>
            </a:r>
            <a:r>
              <a:rPr lang="en-US" sz="2400" dirty="0"/>
              <a:t> </a:t>
            </a:r>
            <a:r>
              <a:rPr lang="en-US" sz="2400" dirty="0" err="1"/>
              <a:t>nauczania</a:t>
            </a:r>
            <a:r>
              <a:rPr lang="en-US" sz="2400" dirty="0"/>
              <a:t> </a:t>
            </a:r>
            <a:r>
              <a:rPr lang="en-US" sz="2400" dirty="0" err="1"/>
              <a:t>języków</a:t>
            </a:r>
            <a:r>
              <a:rPr lang="en-US" sz="2400" dirty="0"/>
              <a:t> </a:t>
            </a:r>
            <a:r>
              <a:rPr lang="en-US" sz="2400" dirty="0" err="1"/>
              <a:t>obcych</a:t>
            </a:r>
            <a:r>
              <a:rPr lang="en-US" sz="2400" dirty="0"/>
              <a:t> </a:t>
            </a:r>
            <a:r>
              <a:rPr lang="en-US" sz="2400" dirty="0" err="1"/>
              <a:t>takich</a:t>
            </a:r>
            <a:r>
              <a:rPr lang="en-US" sz="2400" dirty="0"/>
              <a:t> jak:</a:t>
            </a:r>
            <a:br>
              <a:rPr lang="en-US" sz="2400" dirty="0"/>
            </a:br>
            <a:r>
              <a:rPr lang="en-US" sz="2400" dirty="0"/>
              <a:t> </a:t>
            </a:r>
            <a:r>
              <a:rPr lang="en-US" sz="2400" dirty="0" err="1"/>
              <a:t>mówienie</a:t>
            </a:r>
            <a:r>
              <a:rPr lang="en-US" sz="2400" dirty="0"/>
              <a:t>, </a:t>
            </a:r>
            <a:r>
              <a:rPr lang="en-US" sz="2400" dirty="0" err="1"/>
              <a:t>pisanie</a:t>
            </a:r>
            <a:r>
              <a:rPr lang="en-US" sz="2400" dirty="0"/>
              <a:t>, </a:t>
            </a:r>
            <a:r>
              <a:rPr lang="en-US" sz="2400" dirty="0" err="1"/>
              <a:t>czytanie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słuchanie</a:t>
            </a:r>
            <a:r>
              <a:rPr lang="en-US" sz="2400" dirty="0"/>
              <a:t>.</a:t>
            </a:r>
          </a:p>
        </p:txBody>
      </p:sp>
      <p:sp>
        <p:nvSpPr>
          <p:cNvPr id="97" name="Content Placeholder 96">
            <a:extLst>
              <a:ext uri="{FF2B5EF4-FFF2-40B4-BE49-F238E27FC236}">
                <a16:creationId xmlns:a16="http://schemas.microsoft.com/office/drawing/2014/main" id="{EBCBE02E-72D9-B271-8E3B-E5C08EC10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56" y="213757"/>
            <a:ext cx="11399676" cy="21445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5F10565B-77B2-6A4A-B199-F7BAE6F96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92" r="3" b="20359"/>
          <a:stretch/>
        </p:blipFill>
        <p:spPr>
          <a:xfrm>
            <a:off x="790834" y="2692766"/>
            <a:ext cx="3188569" cy="3188599"/>
          </a:xfrm>
          <a:prstGeom prst="rect">
            <a:avLst/>
          </a:prstGeom>
        </p:spPr>
      </p:pic>
      <p:pic>
        <p:nvPicPr>
          <p:cNvPr id="9" name="Picture 8" descr="A screen with text on it&#10;&#10;Description automatically generated">
            <a:extLst>
              <a:ext uri="{FF2B5EF4-FFF2-40B4-BE49-F238E27FC236}">
                <a16:creationId xmlns:a16="http://schemas.microsoft.com/office/drawing/2014/main" id="{CE0BE782-FF4D-1BF7-16C1-652FA53DC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89" r="3" b="31463"/>
          <a:stretch/>
        </p:blipFill>
        <p:spPr>
          <a:xfrm>
            <a:off x="4498111" y="2692766"/>
            <a:ext cx="3188639" cy="3188599"/>
          </a:xfrm>
          <a:prstGeom prst="rect">
            <a:avLst/>
          </a:prstGeom>
        </p:spPr>
      </p:pic>
      <p:pic>
        <p:nvPicPr>
          <p:cNvPr id="11" name="Picture 10" descr="A menu on a wall&#10;&#10;Description automatically generated">
            <a:extLst>
              <a:ext uri="{FF2B5EF4-FFF2-40B4-BE49-F238E27FC236}">
                <a16:creationId xmlns:a16="http://schemas.microsoft.com/office/drawing/2014/main" id="{6BB10C11-A46D-A629-93C1-3265A2DB10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32" r="3" b="35219"/>
          <a:stretch/>
        </p:blipFill>
        <p:spPr>
          <a:xfrm>
            <a:off x="8205459" y="2692766"/>
            <a:ext cx="3188569" cy="3188599"/>
          </a:xfrm>
          <a:prstGeom prst="rect">
            <a:avLst/>
          </a:prstGeom>
        </p:spPr>
      </p:pic>
      <p:grpSp>
        <p:nvGrpSpPr>
          <p:cNvPr id="178" name="Group 177">
            <a:extLst>
              <a:ext uri="{FF2B5EF4-FFF2-40B4-BE49-F238E27FC236}">
                <a16:creationId xmlns:a16="http://schemas.microsoft.com/office/drawing/2014/main" id="{05ADD15B-C747-D340-BF8A-A1DD2A6A9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172" name="Freeform 53">
              <a:extLst>
                <a:ext uri="{FF2B5EF4-FFF2-40B4-BE49-F238E27FC236}">
                  <a16:creationId xmlns:a16="http://schemas.microsoft.com/office/drawing/2014/main" id="{0B0B662E-0152-FD4E-B468-3F3593C1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9" name="Freeform 55">
              <a:extLst>
                <a:ext uri="{FF2B5EF4-FFF2-40B4-BE49-F238E27FC236}">
                  <a16:creationId xmlns:a16="http://schemas.microsoft.com/office/drawing/2014/main" id="{81BFFC99-6B9D-F240-BD39-160F4C5735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4" name="Freeform 57">
              <a:extLst>
                <a:ext uri="{FF2B5EF4-FFF2-40B4-BE49-F238E27FC236}">
                  <a16:creationId xmlns:a16="http://schemas.microsoft.com/office/drawing/2014/main" id="{4DC6AEB9-EEFF-D243-AEE2-42D0F9E53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5" name="Freeform 58">
              <a:extLst>
                <a:ext uri="{FF2B5EF4-FFF2-40B4-BE49-F238E27FC236}">
                  <a16:creationId xmlns:a16="http://schemas.microsoft.com/office/drawing/2014/main" id="{D89DA958-651D-0049-A549-A9D22E494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1FE039F1-6D47-C642-B506-452A83B0A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594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EB46B8FB-F6A2-5F47-A6CD-A7E17E69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33A3282-0389-C547-8CA6-7F3E7F27B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0D597D-1C8C-A77A-ED03-4BEBEBAB6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4" y="765768"/>
            <a:ext cx="6402597" cy="106324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Nasz typowy dzień w szkole EC English Malta…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CFFF971-DAC9-F44B-9F22-4B030B6B6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104" name="Freeform 39">
              <a:extLst>
                <a:ext uri="{FF2B5EF4-FFF2-40B4-BE49-F238E27FC236}">
                  <a16:creationId xmlns:a16="http://schemas.microsoft.com/office/drawing/2014/main" id="{2E3E7145-2B02-8142-A82F-FFCA717D6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 41">
              <a:extLst>
                <a:ext uri="{FF2B5EF4-FFF2-40B4-BE49-F238E27FC236}">
                  <a16:creationId xmlns:a16="http://schemas.microsoft.com/office/drawing/2014/main" id="{33EA453D-E925-4C4C-A1E9-D54E82602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Freeform 43">
              <a:extLst>
                <a:ext uri="{FF2B5EF4-FFF2-40B4-BE49-F238E27FC236}">
                  <a16:creationId xmlns:a16="http://schemas.microsoft.com/office/drawing/2014/main" id="{CBA4AF6C-8831-A34A-91A3-CC6ED3566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Freeform 44">
              <a:extLst>
                <a:ext uri="{FF2B5EF4-FFF2-40B4-BE49-F238E27FC236}">
                  <a16:creationId xmlns:a16="http://schemas.microsoft.com/office/drawing/2014/main" id="{8B12A352-6C2B-B94E-82E0-45D881BB7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 descr="A person sitting at a table reading a book&#10;&#10;Description automatically generated">
            <a:extLst>
              <a:ext uri="{FF2B5EF4-FFF2-40B4-BE49-F238E27FC236}">
                <a16:creationId xmlns:a16="http://schemas.microsoft.com/office/drawing/2014/main" id="{7E332ED2-5846-3877-3F13-3E94D3D6D7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90" r="-2" b="15776"/>
          <a:stretch/>
        </p:blipFill>
        <p:spPr>
          <a:xfrm>
            <a:off x="653260" y="2168907"/>
            <a:ext cx="5326632" cy="3716821"/>
          </a:xfrm>
          <a:prstGeom prst="rect">
            <a:avLst/>
          </a:prstGeom>
        </p:spPr>
      </p:pic>
      <p:pic>
        <p:nvPicPr>
          <p:cNvPr id="7" name="Picture 6" descr="A person sitting at a table reading a magazine&#10;&#10;Description automatically generated">
            <a:extLst>
              <a:ext uri="{FF2B5EF4-FFF2-40B4-BE49-F238E27FC236}">
                <a16:creationId xmlns:a16="http://schemas.microsoft.com/office/drawing/2014/main" id="{6CCDE7CF-424B-8653-6EBD-51A1AF5FDA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740" r="-1" b="21957"/>
          <a:stretch/>
        </p:blipFill>
        <p:spPr>
          <a:xfrm>
            <a:off x="6208530" y="2168907"/>
            <a:ext cx="5329858" cy="3716821"/>
          </a:xfrm>
          <a:prstGeom prst="rect">
            <a:avLst/>
          </a:prstGeom>
        </p:spPr>
      </p:pic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1D4F49C-5EE1-6C4F-858E-AE02CC2C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4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DB8DA9-BB69-AA23-7F2A-FA681A6C1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70890"/>
            <a:ext cx="4133560" cy="126898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Adult Leisure </a:t>
            </a:r>
            <a:r>
              <a:rPr lang="en-US" dirty="0" err="1"/>
              <a:t>Programme</a:t>
            </a:r>
            <a:endParaRPr lang="en-US" dirty="0"/>
          </a:p>
        </p:txBody>
      </p:sp>
      <p:sp>
        <p:nvSpPr>
          <p:cNvPr id="80" name="Content Placeholder 79">
            <a:extLst>
              <a:ext uri="{FF2B5EF4-FFF2-40B4-BE49-F238E27FC236}">
                <a16:creationId xmlns:a16="http://schemas.microsoft.com/office/drawing/2014/main" id="{F34CA753-4FB1-F3C6-A812-F0C18B918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1" y="2160016"/>
            <a:ext cx="4133560" cy="3601212"/>
          </a:xfrm>
        </p:spPr>
        <p:txBody>
          <a:bodyPr>
            <a:normAutofit/>
          </a:bodyPr>
          <a:lstStyle/>
          <a:p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uczestnicy</a:t>
            </a:r>
            <a:r>
              <a:rPr lang="en-US" dirty="0"/>
              <a:t> </a:t>
            </a:r>
            <a:r>
              <a:rPr lang="en-US" dirty="0" err="1"/>
              <a:t>kursu</a:t>
            </a:r>
            <a:r>
              <a:rPr lang="en-US" dirty="0"/>
              <a:t>, </a:t>
            </a:r>
            <a:r>
              <a:rPr lang="en-US" dirty="0" err="1"/>
              <a:t>mieliśmy</a:t>
            </a:r>
            <a:r>
              <a:rPr lang="en-US" dirty="0"/>
              <a:t> </a:t>
            </a:r>
            <a:r>
              <a:rPr lang="en-US" dirty="0" err="1"/>
              <a:t>możliwość</a:t>
            </a:r>
            <a:r>
              <a:rPr lang="en-US" dirty="0"/>
              <a:t> </a:t>
            </a:r>
            <a:r>
              <a:rPr lang="en-US" dirty="0" err="1"/>
              <a:t>korzystania</a:t>
            </a:r>
            <a:r>
              <a:rPr lang="en-US" dirty="0"/>
              <a:t> z </a:t>
            </a:r>
            <a:r>
              <a:rPr lang="en-US" dirty="0" err="1"/>
              <a:t>różnorodnych</a:t>
            </a:r>
            <a:r>
              <a:rPr lang="en-US" dirty="0"/>
              <a:t> </a:t>
            </a:r>
            <a:r>
              <a:rPr lang="en-US" dirty="0" err="1"/>
              <a:t>zajęć</a:t>
            </a:r>
            <a:r>
              <a:rPr lang="en-US" dirty="0"/>
              <a:t> </a:t>
            </a:r>
            <a:r>
              <a:rPr lang="en-US" dirty="0" err="1"/>
              <a:t>dodatkowych</a:t>
            </a:r>
            <a:r>
              <a:rPr lang="en-US" dirty="0"/>
              <a:t> </a:t>
            </a:r>
            <a:r>
              <a:rPr lang="en-US" dirty="0" err="1"/>
              <a:t>proponowanych</a:t>
            </a:r>
            <a:r>
              <a:rPr lang="en-US" dirty="0"/>
              <a:t> </a:t>
            </a:r>
            <a:r>
              <a:rPr lang="en-US" dirty="0" err="1"/>
              <a:t>przez</a:t>
            </a:r>
            <a:r>
              <a:rPr lang="en-US" dirty="0"/>
              <a:t> </a:t>
            </a:r>
            <a:r>
              <a:rPr lang="en-US" dirty="0" err="1"/>
              <a:t>szkołę</a:t>
            </a:r>
            <a:r>
              <a:rPr lang="en-US" dirty="0"/>
              <a:t> </a:t>
            </a:r>
            <a:r>
              <a:rPr lang="en-US" dirty="0" err="1"/>
              <a:t>językową</a:t>
            </a:r>
            <a:r>
              <a:rPr lang="en-US" dirty="0"/>
              <a:t>.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3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calendar with images of different countries/regions&#10;&#10;Description automatically generated with medium confidence">
            <a:extLst>
              <a:ext uri="{FF2B5EF4-FFF2-40B4-BE49-F238E27FC236}">
                <a16:creationId xmlns:a16="http://schemas.microsoft.com/office/drawing/2014/main" id="{29A64D1E-1C29-D6FC-FEC7-CE2848318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83" r="-2" b="14482"/>
          <a:stretch/>
        </p:blipFill>
        <p:spPr>
          <a:xfrm>
            <a:off x="5264837" y="1"/>
            <a:ext cx="6927163" cy="6857999"/>
          </a:xfrm>
          <a:prstGeom prst="rect">
            <a:avLst/>
          </a:prstGeom>
        </p:spPr>
      </p:pic>
      <p:grpSp>
        <p:nvGrpSpPr>
          <p:cNvPr id="113" name="Group 112">
            <a:extLst>
              <a:ext uri="{FF2B5EF4-FFF2-40B4-BE49-F238E27FC236}">
                <a16:creationId xmlns:a16="http://schemas.microsoft.com/office/drawing/2014/main" id="{3FCE1FB7-7E83-C242-A5AD-4646FBE1C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1746" y="0"/>
            <a:ext cx="1900254" cy="6858000"/>
            <a:chOff x="10291746" y="0"/>
            <a:chExt cx="1900254" cy="6858000"/>
          </a:xfrm>
        </p:grpSpPr>
        <p:sp>
          <p:nvSpPr>
            <p:cNvPr id="114" name="Freeform 40">
              <a:extLst>
                <a:ext uri="{FF2B5EF4-FFF2-40B4-BE49-F238E27FC236}">
                  <a16:creationId xmlns:a16="http://schemas.microsoft.com/office/drawing/2014/main" id="{B8D18D83-C725-D745-B62E-4CDC73E31D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5829" y="809310"/>
              <a:ext cx="536171" cy="1124839"/>
            </a:xfrm>
            <a:custGeom>
              <a:avLst/>
              <a:gdLst>
                <a:gd name="connsiteX0" fmla="*/ 536171 w 536171"/>
                <a:gd name="connsiteY0" fmla="*/ 0 h 1124839"/>
                <a:gd name="connsiteX1" fmla="*/ 536171 w 536171"/>
                <a:gd name="connsiteY1" fmla="*/ 1124839 h 1124839"/>
                <a:gd name="connsiteX2" fmla="*/ 451423 w 536171"/>
                <a:gd name="connsiteY2" fmla="*/ 1116295 h 1124839"/>
                <a:gd name="connsiteX3" fmla="*/ 0 w 536171"/>
                <a:gd name="connsiteY3" fmla="*/ 562419 h 1124839"/>
                <a:gd name="connsiteX4" fmla="*/ 451423 w 536171"/>
                <a:gd name="connsiteY4" fmla="*/ 8543 h 11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171" h="1124839">
                  <a:moveTo>
                    <a:pt x="536171" y="0"/>
                  </a:moveTo>
                  <a:lnTo>
                    <a:pt x="536171" y="1124839"/>
                  </a:lnTo>
                  <a:lnTo>
                    <a:pt x="451423" y="1116295"/>
                  </a:lnTo>
                  <a:cubicBezTo>
                    <a:pt x="193797" y="1063577"/>
                    <a:pt x="0" y="835630"/>
                    <a:pt x="0" y="562419"/>
                  </a:cubicBezTo>
                  <a:cubicBezTo>
                    <a:pt x="0" y="289208"/>
                    <a:pt x="193797" y="61261"/>
                    <a:pt x="451423" y="8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5" name="Freeform 41">
              <a:extLst>
                <a:ext uri="{FF2B5EF4-FFF2-40B4-BE49-F238E27FC236}">
                  <a16:creationId xmlns:a16="http://schemas.microsoft.com/office/drawing/2014/main" id="{964C4E64-7EB1-3840-94A1-073533B61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8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6" name="Freeform 42">
              <a:extLst>
                <a:ext uri="{FF2B5EF4-FFF2-40B4-BE49-F238E27FC236}">
                  <a16:creationId xmlns:a16="http://schemas.microsoft.com/office/drawing/2014/main" id="{58747916-12E7-2A44-90AC-868676B613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0"/>
              <a:ext cx="535422" cy="562344"/>
            </a:xfrm>
            <a:custGeom>
              <a:avLst/>
              <a:gdLst>
                <a:gd name="connsiteX0" fmla="*/ 0 w 535422"/>
                <a:gd name="connsiteY0" fmla="*/ 0 h 562344"/>
                <a:gd name="connsiteX1" fmla="*/ 25421 w 535422"/>
                <a:gd name="connsiteY1" fmla="*/ 0 h 562344"/>
                <a:gd name="connsiteX2" fmla="*/ 36370 w 535422"/>
                <a:gd name="connsiteY2" fmla="*/ 108609 h 562344"/>
                <a:gd name="connsiteX3" fmla="*/ 469781 w 535422"/>
                <a:gd name="connsiteY3" fmla="*/ 531316 h 562344"/>
                <a:gd name="connsiteX4" fmla="*/ 535422 w 535422"/>
                <a:gd name="connsiteY4" fmla="*/ 537108 h 562344"/>
                <a:gd name="connsiteX5" fmla="*/ 535422 w 535422"/>
                <a:gd name="connsiteY5" fmla="*/ 562344 h 562344"/>
                <a:gd name="connsiteX6" fmla="*/ 451424 w 535422"/>
                <a:gd name="connsiteY6" fmla="*/ 553876 h 562344"/>
                <a:gd name="connsiteX7" fmla="*/ 0 w 535422"/>
                <a:gd name="connsiteY7" fmla="*/ 0 h 5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22" h="562344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0425" y="323904"/>
                    <a:pt x="252614" y="492525"/>
                    <a:pt x="469781" y="531316"/>
                  </a:cubicBezTo>
                  <a:lnTo>
                    <a:pt x="535422" y="537108"/>
                  </a:lnTo>
                  <a:lnTo>
                    <a:pt x="535422" y="562344"/>
                  </a:lnTo>
                  <a:lnTo>
                    <a:pt x="451424" y="553876"/>
                  </a:lnTo>
                  <a:cubicBezTo>
                    <a:pt x="193797" y="501158"/>
                    <a:pt x="0" y="2732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7" name="Freeform 43">
              <a:extLst>
                <a:ext uri="{FF2B5EF4-FFF2-40B4-BE49-F238E27FC236}">
                  <a16:creationId xmlns:a16="http://schemas.microsoft.com/office/drawing/2014/main" id="{C62734AC-B154-604F-A35D-C78CF94F7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2181112"/>
              <a:ext cx="535422" cy="1124687"/>
            </a:xfrm>
            <a:custGeom>
              <a:avLst/>
              <a:gdLst>
                <a:gd name="connsiteX0" fmla="*/ 535422 w 535422"/>
                <a:gd name="connsiteY0" fmla="*/ 0 h 1124687"/>
                <a:gd name="connsiteX1" fmla="*/ 535422 w 535422"/>
                <a:gd name="connsiteY1" fmla="*/ 25186 h 1124687"/>
                <a:gd name="connsiteX2" fmla="*/ 456541 w 535422"/>
                <a:gd name="connsiteY2" fmla="*/ 33138 h 1124687"/>
                <a:gd name="connsiteX3" fmla="*/ 25399 w 535422"/>
                <a:gd name="connsiteY3" fmla="*/ 562130 h 1124687"/>
                <a:gd name="connsiteX4" fmla="*/ 456541 w 535422"/>
                <a:gd name="connsiteY4" fmla="*/ 1091123 h 1124687"/>
                <a:gd name="connsiteX5" fmla="*/ 535422 w 535422"/>
                <a:gd name="connsiteY5" fmla="*/ 1099075 h 1124687"/>
                <a:gd name="connsiteX6" fmla="*/ 535422 w 535422"/>
                <a:gd name="connsiteY6" fmla="*/ 1124687 h 1124687"/>
                <a:gd name="connsiteX7" fmla="*/ 451423 w 535422"/>
                <a:gd name="connsiteY7" fmla="*/ 1116219 h 1124687"/>
                <a:gd name="connsiteX8" fmla="*/ 0 w 535422"/>
                <a:gd name="connsiteY8" fmla="*/ 562343 h 1124687"/>
                <a:gd name="connsiteX9" fmla="*/ 451423 w 535422"/>
                <a:gd name="connsiteY9" fmla="*/ 8468 h 112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7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7"/>
                    <a:pt x="25399" y="301194"/>
                    <a:pt x="25399" y="562130"/>
                  </a:cubicBezTo>
                  <a:cubicBezTo>
                    <a:pt x="25399" y="823067"/>
                    <a:pt x="210489" y="1040774"/>
                    <a:pt x="456541" y="1091123"/>
                  </a:cubicBezTo>
                  <a:lnTo>
                    <a:pt x="535422" y="1099075"/>
                  </a:lnTo>
                  <a:lnTo>
                    <a:pt x="535422" y="1124687"/>
                  </a:lnTo>
                  <a:lnTo>
                    <a:pt x="451423" y="1116219"/>
                  </a:lnTo>
                  <a:cubicBezTo>
                    <a:pt x="193797" y="1063501"/>
                    <a:pt x="0" y="835554"/>
                    <a:pt x="0" y="562343"/>
                  </a:cubicBezTo>
                  <a:cubicBezTo>
                    <a:pt x="0" y="289132"/>
                    <a:pt x="193797" y="61185"/>
                    <a:pt x="451423" y="84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8" name="Freeform 44">
              <a:extLst>
                <a:ext uri="{FF2B5EF4-FFF2-40B4-BE49-F238E27FC236}">
                  <a16:creationId xmlns:a16="http://schemas.microsoft.com/office/drawing/2014/main" id="{AE04421A-F546-4046-8F52-CAE8232AC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6" y="806365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7" name="Freeform 45">
              <a:extLst>
                <a:ext uri="{FF2B5EF4-FFF2-40B4-BE49-F238E27FC236}">
                  <a16:creationId xmlns:a16="http://schemas.microsoft.com/office/drawing/2014/main" id="{49F9C907-348C-4142-AB27-429B47D2A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3552837"/>
              <a:ext cx="535422" cy="1124688"/>
            </a:xfrm>
            <a:custGeom>
              <a:avLst/>
              <a:gdLst>
                <a:gd name="connsiteX0" fmla="*/ 535422 w 535422"/>
                <a:gd name="connsiteY0" fmla="*/ 0 h 1124688"/>
                <a:gd name="connsiteX1" fmla="*/ 535422 w 535422"/>
                <a:gd name="connsiteY1" fmla="*/ 25186 h 1124688"/>
                <a:gd name="connsiteX2" fmla="*/ 456541 w 535422"/>
                <a:gd name="connsiteY2" fmla="*/ 33138 h 1124688"/>
                <a:gd name="connsiteX3" fmla="*/ 25399 w 535422"/>
                <a:gd name="connsiteY3" fmla="*/ 562131 h 1124688"/>
                <a:gd name="connsiteX4" fmla="*/ 456541 w 535422"/>
                <a:gd name="connsiteY4" fmla="*/ 1091124 h 1124688"/>
                <a:gd name="connsiteX5" fmla="*/ 535422 w 535422"/>
                <a:gd name="connsiteY5" fmla="*/ 1099076 h 1124688"/>
                <a:gd name="connsiteX6" fmla="*/ 535422 w 535422"/>
                <a:gd name="connsiteY6" fmla="*/ 1124688 h 1124688"/>
                <a:gd name="connsiteX7" fmla="*/ 451423 w 535422"/>
                <a:gd name="connsiteY7" fmla="*/ 1116220 h 1124688"/>
                <a:gd name="connsiteX8" fmla="*/ 0 w 535422"/>
                <a:gd name="connsiteY8" fmla="*/ 562344 h 1124688"/>
                <a:gd name="connsiteX9" fmla="*/ 451423 w 535422"/>
                <a:gd name="connsiteY9" fmla="*/ 8468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8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2" y="1099076"/>
                  </a:lnTo>
                  <a:lnTo>
                    <a:pt x="535422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8" name="Freeform 46">
              <a:extLst>
                <a:ext uri="{FF2B5EF4-FFF2-40B4-BE49-F238E27FC236}">
                  <a16:creationId xmlns:a16="http://schemas.microsoft.com/office/drawing/2014/main" id="{82917C11-77C6-A84B-A805-16EEAFB7A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642" y="6295916"/>
              <a:ext cx="535358" cy="562084"/>
            </a:xfrm>
            <a:custGeom>
              <a:avLst/>
              <a:gdLst>
                <a:gd name="connsiteX0" fmla="*/ 535358 w 535358"/>
                <a:gd name="connsiteY0" fmla="*/ 0 h 562084"/>
                <a:gd name="connsiteX1" fmla="*/ 535358 w 535358"/>
                <a:gd name="connsiteY1" fmla="*/ 25186 h 562084"/>
                <a:gd name="connsiteX2" fmla="*/ 469717 w 535358"/>
                <a:gd name="connsiteY2" fmla="*/ 30978 h 562084"/>
                <a:gd name="connsiteX3" fmla="*/ 36306 w 535358"/>
                <a:gd name="connsiteY3" fmla="*/ 453686 h 562084"/>
                <a:gd name="connsiteX4" fmla="*/ 25378 w 535358"/>
                <a:gd name="connsiteY4" fmla="*/ 562084 h 562084"/>
                <a:gd name="connsiteX5" fmla="*/ 0 w 535358"/>
                <a:gd name="connsiteY5" fmla="*/ 562084 h 562084"/>
                <a:gd name="connsiteX6" fmla="*/ 11423 w 535358"/>
                <a:gd name="connsiteY6" fmla="*/ 448780 h 562084"/>
                <a:gd name="connsiteX7" fmla="*/ 465221 w 535358"/>
                <a:gd name="connsiteY7" fmla="*/ 6189 h 5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358" h="562084">
                  <a:moveTo>
                    <a:pt x="535358" y="0"/>
                  </a:moveTo>
                  <a:lnTo>
                    <a:pt x="535358" y="25186"/>
                  </a:lnTo>
                  <a:lnTo>
                    <a:pt x="469717" y="30978"/>
                  </a:lnTo>
                  <a:cubicBezTo>
                    <a:pt x="252550" y="69769"/>
                    <a:pt x="80361" y="238391"/>
                    <a:pt x="36306" y="453686"/>
                  </a:cubicBezTo>
                  <a:lnTo>
                    <a:pt x="25378" y="562084"/>
                  </a:lnTo>
                  <a:lnTo>
                    <a:pt x="0" y="562084"/>
                  </a:lnTo>
                  <a:lnTo>
                    <a:pt x="11423" y="448780"/>
                  </a:lnTo>
                  <a:cubicBezTo>
                    <a:pt x="57551" y="223357"/>
                    <a:pt x="237840" y="46805"/>
                    <a:pt x="465221" y="618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5649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EB46B8FB-F6A2-5F47-A6CD-A7E17E69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33A3282-0389-C547-8CA6-7F3E7F27B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42B09-825E-1238-1C35-026ABC4C7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4" y="765768"/>
            <a:ext cx="6402597" cy="10632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Fascynująca</a:t>
            </a:r>
            <a:r>
              <a:rPr lang="en-US" sz="4800" dirty="0"/>
              <a:t> Malta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CFFF971-DAC9-F44B-9F22-4B030B6B6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97" name="Freeform 39">
              <a:extLst>
                <a:ext uri="{FF2B5EF4-FFF2-40B4-BE49-F238E27FC236}">
                  <a16:creationId xmlns:a16="http://schemas.microsoft.com/office/drawing/2014/main" id="{2E3E7145-2B02-8142-A82F-FFCA717D6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Freeform 41">
              <a:extLst>
                <a:ext uri="{FF2B5EF4-FFF2-40B4-BE49-F238E27FC236}">
                  <a16:creationId xmlns:a16="http://schemas.microsoft.com/office/drawing/2014/main" id="{33EA453D-E925-4C4C-A1E9-D54E82602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Freeform 43">
              <a:extLst>
                <a:ext uri="{FF2B5EF4-FFF2-40B4-BE49-F238E27FC236}">
                  <a16:creationId xmlns:a16="http://schemas.microsoft.com/office/drawing/2014/main" id="{CBA4AF6C-8831-A34A-91A3-CC6ED3566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Freeform 44">
              <a:extLst>
                <a:ext uri="{FF2B5EF4-FFF2-40B4-BE49-F238E27FC236}">
                  <a16:creationId xmlns:a16="http://schemas.microsoft.com/office/drawing/2014/main" id="{8B12A352-6C2B-B94E-82E0-45D881BB7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Content Placeholder 6" descr="Two people standing on a stone staircase&#10;&#10;Description automatically generated">
            <a:extLst>
              <a:ext uri="{FF2B5EF4-FFF2-40B4-BE49-F238E27FC236}">
                <a16:creationId xmlns:a16="http://schemas.microsoft.com/office/drawing/2014/main" id="{0CFB7C4C-BF05-F106-FE6C-EA19613A1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55" r="-2" b="34210"/>
          <a:stretch/>
        </p:blipFill>
        <p:spPr>
          <a:xfrm>
            <a:off x="653260" y="2168907"/>
            <a:ext cx="5326632" cy="3716821"/>
          </a:xfrm>
          <a:prstGeom prst="rect">
            <a:avLst/>
          </a:prstGeom>
        </p:spPr>
      </p:pic>
      <p:pic>
        <p:nvPicPr>
          <p:cNvPr id="10" name="Picture 9" descr="A building with a dome and a tower&#10;&#10;Description automatically generated with medium confidence">
            <a:extLst>
              <a:ext uri="{FF2B5EF4-FFF2-40B4-BE49-F238E27FC236}">
                <a16:creationId xmlns:a16="http://schemas.microsoft.com/office/drawing/2014/main" id="{1F530B74-5C2E-FF04-F173-863BD4AE87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11" r="36086" b="-1"/>
          <a:stretch/>
        </p:blipFill>
        <p:spPr>
          <a:xfrm rot="5400000">
            <a:off x="7015048" y="1362388"/>
            <a:ext cx="3716821" cy="5329858"/>
          </a:xfrm>
          <a:prstGeom prst="rect">
            <a:avLst/>
          </a:prstGeom>
        </p:spPr>
      </p:pic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51D4F49C-5EE1-6C4F-858E-AE02CC2C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023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B46B8FB-F6A2-5F47-A6CD-A7E17E69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33A3282-0389-C547-8CA6-7F3E7F27B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BBBC40-F469-C879-2C50-EDB08EAD9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4" y="765768"/>
            <a:ext cx="6402597" cy="10632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 err="1"/>
              <a:t>Smaki</a:t>
            </a:r>
            <a:r>
              <a:rPr lang="en-US" sz="4800" dirty="0"/>
              <a:t> Malty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CFFF971-DAC9-F44B-9F22-4B030B6B6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43" name="Freeform 39">
              <a:extLst>
                <a:ext uri="{FF2B5EF4-FFF2-40B4-BE49-F238E27FC236}">
                  <a16:creationId xmlns:a16="http://schemas.microsoft.com/office/drawing/2014/main" id="{2E3E7145-2B02-8142-A82F-FFCA717D6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33EA453D-E925-4C4C-A1E9-D54E82602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CBA4AF6C-8831-A34A-91A3-CC6ED3566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8B12A352-6C2B-B94E-82E0-45D881BB7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 descr="A group of pancakes with fruit on top&#10;&#10;Description automatically generated">
            <a:extLst>
              <a:ext uri="{FF2B5EF4-FFF2-40B4-BE49-F238E27FC236}">
                <a16:creationId xmlns:a16="http://schemas.microsoft.com/office/drawing/2014/main" id="{9F8383FE-04C9-DED0-2042-ED2C765F1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049" r="-2" b="17616"/>
          <a:stretch/>
        </p:blipFill>
        <p:spPr>
          <a:xfrm>
            <a:off x="653260" y="2168907"/>
            <a:ext cx="5326632" cy="3716821"/>
          </a:xfrm>
          <a:prstGeom prst="rect">
            <a:avLst/>
          </a:prstGeom>
        </p:spPr>
      </p:pic>
      <p:pic>
        <p:nvPicPr>
          <p:cNvPr id="7" name="Picture 6" descr="A group of octopuses on a pink surface&#10;&#10;Description automatically generated">
            <a:extLst>
              <a:ext uri="{FF2B5EF4-FFF2-40B4-BE49-F238E27FC236}">
                <a16:creationId xmlns:a16="http://schemas.microsoft.com/office/drawing/2014/main" id="{9E9713B0-0F98-A31B-CE2D-068CD6C0C0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28" r="-1" b="20769"/>
          <a:stretch/>
        </p:blipFill>
        <p:spPr>
          <a:xfrm>
            <a:off x="6208530" y="2168907"/>
            <a:ext cx="5329858" cy="3716821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1D4F49C-5EE1-6C4F-858E-AE02CC2C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571868"/>
      </p:ext>
    </p:extLst>
  </p:cSld>
  <p:clrMapOvr>
    <a:masterClrMapping/>
  </p:clrMapOvr>
</p:sld>
</file>

<file path=ppt/theme/theme1.xml><?xml version="1.0" encoding="utf-8"?>
<a:theme xmlns:a="http://schemas.openxmlformats.org/drawingml/2006/main" name="PunchcardVTI">
  <a:themeElements>
    <a:clrScheme name="Punchcard">
      <a:dk1>
        <a:srgbClr val="000000"/>
      </a:dk1>
      <a:lt1>
        <a:srgbClr val="FFFFFF"/>
      </a:lt1>
      <a:dk2>
        <a:srgbClr val="00224B"/>
      </a:dk2>
      <a:lt2>
        <a:srgbClr val="EFF0EF"/>
      </a:lt2>
      <a:accent1>
        <a:srgbClr val="00B2F3"/>
      </a:accent1>
      <a:accent2>
        <a:srgbClr val="0471CC"/>
      </a:accent2>
      <a:accent3>
        <a:srgbClr val="14BBA9"/>
      </a:accent3>
      <a:accent4>
        <a:srgbClr val="8BB93B"/>
      </a:accent4>
      <a:accent5>
        <a:srgbClr val="EC970C"/>
      </a:accent5>
      <a:accent6>
        <a:srgbClr val="F55822"/>
      </a:accent6>
      <a:hlink>
        <a:srgbClr val="008EE6"/>
      </a:hlink>
      <a:folHlink>
        <a:srgbClr val="808C8E"/>
      </a:folHlink>
    </a:clrScheme>
    <a:fontScheme name="Punchcard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nchcardVTI" id="{C7262591-AF98-8F48-B56D-6342D2439B1A}" vid="{261D9F73-974A-B14E-9EAF-4871CCA60BB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211</Words>
  <Application>Microsoft Macintosh PowerPoint</Application>
  <PresentationFormat>Widescreen</PresentationFormat>
  <Paragraphs>26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Neue Haas Grotesk Text Pro</vt:lpstr>
      <vt:lpstr>PunchcardVTI</vt:lpstr>
      <vt:lpstr>Malta EC English General English Course Kurs językowy: 03.06 -14.06.2024</vt:lpstr>
      <vt:lpstr>EC English (St. Julians, Malta) </vt:lpstr>
      <vt:lpstr>Emma  </vt:lpstr>
      <vt:lpstr>Sam</vt:lpstr>
      <vt:lpstr>Zajęcia zawierały podstawowe założenia wynikające z metodyki nauczania języków obcych takich jak:  mówienie, pisanie, czytanie i słuchanie.</vt:lpstr>
      <vt:lpstr>Nasz typowy dzień w szkole EC English Malta…</vt:lpstr>
      <vt:lpstr>Adult Leisure Programme</vt:lpstr>
      <vt:lpstr>Fascynująca Malta</vt:lpstr>
      <vt:lpstr>Smaki Malty</vt:lpstr>
      <vt:lpstr>Przyroda Malty</vt:lpstr>
      <vt:lpstr>Certyfikat</vt:lpstr>
      <vt:lpstr>Zakończenie kursu i jego efekty:</vt:lpstr>
      <vt:lpstr>Dziękujemy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Oliwia Archer</dc:creator>
  <cp:lastModifiedBy>Oliwia Archer</cp:lastModifiedBy>
  <cp:revision>13</cp:revision>
  <dcterms:created xsi:type="dcterms:W3CDTF">2024-06-20T15:28:04Z</dcterms:created>
  <dcterms:modified xsi:type="dcterms:W3CDTF">2024-06-24T08:30:06Z</dcterms:modified>
</cp:coreProperties>
</file>