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10.jpeg" ContentType="image/jpeg"/>
  <Override PartName="/ppt/media/image5.jpeg" ContentType="image/jpeg"/>
  <Override PartName="/ppt/media/image11.jpeg" ContentType="image/jpeg"/>
  <Override PartName="/ppt/media/image6.jpeg" ContentType="image/jpeg"/>
  <Override PartName="/ppt/media/image7.jpeg" ContentType="image/jpeg"/>
  <Override PartName="/ppt/media/image12.jpeg" ContentType="image/jpeg"/>
  <Override PartName="/ppt/media/image8.jpeg" ContentType="image/jpeg"/>
  <Override PartName="/ppt/media/image13.jpeg" ContentType="image/jpeg"/>
  <Override PartName="/ppt/media/image9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EE84201-DE7C-450A-81E2-652BB7291FD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60000" y="106200"/>
            <a:ext cx="93596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964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360000" y="2960280"/>
            <a:ext cx="935964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FBBFD4A-3087-442E-8F69-21B684DBA1C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60000" y="106200"/>
            <a:ext cx="93596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456732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5155920" y="1080000"/>
            <a:ext cx="456732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360000" y="2960280"/>
            <a:ext cx="456732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5155920" y="2960280"/>
            <a:ext cx="456732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405A433-C5B8-43A7-9ADD-6407CB4D146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360000" y="106200"/>
            <a:ext cx="93596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301356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3524760" y="1080000"/>
            <a:ext cx="301356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6689160" y="1080000"/>
            <a:ext cx="301356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360000" y="2960280"/>
            <a:ext cx="301356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3524760" y="2960280"/>
            <a:ext cx="301356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6689160" y="2960280"/>
            <a:ext cx="301356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7F1183C-6F6A-4C92-A353-772B8945F3D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360000" y="106200"/>
            <a:ext cx="93596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360000" y="1080000"/>
            <a:ext cx="935964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471D287-C90B-4C49-AF22-2890E43726A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60000" y="106200"/>
            <a:ext cx="93596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964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D628EDB-1142-4C06-AF29-24538D9EFEF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60000" y="106200"/>
            <a:ext cx="93596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456732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5155920" y="1080000"/>
            <a:ext cx="456732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1986278-AFE9-4FED-9C50-0370E266BB0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60000" y="106200"/>
            <a:ext cx="93596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22BC195-034E-440F-8674-DC7D01641AE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360000" y="180000"/>
            <a:ext cx="9359640" cy="221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6A9E71B-6B10-491D-A86F-DFA026A0627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360000" y="106200"/>
            <a:ext cx="93596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456732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5155920" y="1080000"/>
            <a:ext cx="456732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360000" y="2960280"/>
            <a:ext cx="456732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370C342-B4E4-4E2D-8A1F-E12C56D1575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360000" y="106200"/>
            <a:ext cx="93596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456732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5155920" y="1080000"/>
            <a:ext cx="456732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5155920" y="2960280"/>
            <a:ext cx="456732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3CE34A3-6D74-481D-9D74-3F75B93F3CF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360000" y="106200"/>
            <a:ext cx="93596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456732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5155920" y="1080000"/>
            <a:ext cx="456732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360000" y="2960280"/>
            <a:ext cx="9359640" cy="171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5012588-828B-429D-A261-32E278835BF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 flipH="1" flipV="1">
            <a:off x="-720" y="4499280"/>
            <a:ext cx="10079640" cy="1169640"/>
          </a:xfrm>
          <a:prstGeom prst="flowChartDocument">
            <a:avLst/>
          </a:prstGeom>
          <a:gradFill rotWithShape="0">
            <a:gsLst>
              <a:gs pos="0">
                <a:srgbClr val="77caee"/>
              </a:gs>
              <a:gs pos="1563">
                <a:srgbClr val="77caee"/>
              </a:gs>
              <a:gs pos="1563">
                <a:srgbClr val="75c9ee"/>
              </a:gs>
              <a:gs pos="3125">
                <a:srgbClr val="75c9ee"/>
              </a:gs>
              <a:gs pos="3125">
                <a:srgbClr val="73c9ed"/>
              </a:gs>
              <a:gs pos="4688">
                <a:srgbClr val="73c9ed"/>
              </a:gs>
              <a:gs pos="4688">
                <a:srgbClr val="71c8ed"/>
              </a:gs>
              <a:gs pos="6250">
                <a:srgbClr val="71c8ed"/>
              </a:gs>
              <a:gs pos="6250">
                <a:srgbClr val="6fc7ed"/>
              </a:gs>
              <a:gs pos="7813">
                <a:srgbClr val="6fc7ed"/>
              </a:gs>
              <a:gs pos="7813">
                <a:srgbClr val="6ec6ed"/>
              </a:gs>
              <a:gs pos="9375">
                <a:srgbClr val="6ec6ed"/>
              </a:gs>
              <a:gs pos="9375">
                <a:srgbClr val="6cc6ec"/>
              </a:gs>
              <a:gs pos="10938">
                <a:srgbClr val="6cc6ec"/>
              </a:gs>
              <a:gs pos="10938">
                <a:srgbClr val="6ac5ec"/>
              </a:gs>
              <a:gs pos="12500">
                <a:srgbClr val="6ac5ec"/>
              </a:gs>
              <a:gs pos="12500">
                <a:srgbClr val="68c4ec"/>
              </a:gs>
              <a:gs pos="14063">
                <a:srgbClr val="68c4ec"/>
              </a:gs>
              <a:gs pos="14063">
                <a:srgbClr val="66c3ec"/>
              </a:gs>
              <a:gs pos="15625">
                <a:srgbClr val="66c3ec"/>
              </a:gs>
              <a:gs pos="15625">
                <a:srgbClr val="64c3eb"/>
              </a:gs>
              <a:gs pos="17188">
                <a:srgbClr val="64c3eb"/>
              </a:gs>
              <a:gs pos="17188">
                <a:srgbClr val="62c2eb"/>
              </a:gs>
              <a:gs pos="18750">
                <a:srgbClr val="62c2eb"/>
              </a:gs>
              <a:gs pos="18750">
                <a:srgbClr val="60c1eb"/>
              </a:gs>
              <a:gs pos="20313">
                <a:srgbClr val="60c1eb"/>
              </a:gs>
              <a:gs pos="20313">
                <a:srgbClr val="5ec0ea"/>
              </a:gs>
              <a:gs pos="21875">
                <a:srgbClr val="5ec0ea"/>
              </a:gs>
              <a:gs pos="21875">
                <a:srgbClr val="5dc0ea"/>
              </a:gs>
              <a:gs pos="23438">
                <a:srgbClr val="5dc0ea"/>
              </a:gs>
              <a:gs pos="23438">
                <a:srgbClr val="5bbfea"/>
              </a:gs>
              <a:gs pos="25000">
                <a:srgbClr val="5bbfea"/>
              </a:gs>
              <a:gs pos="25000">
                <a:srgbClr val="59beea"/>
              </a:gs>
              <a:gs pos="26563">
                <a:srgbClr val="59beea"/>
              </a:gs>
              <a:gs pos="26563">
                <a:srgbClr val="57bde9"/>
              </a:gs>
              <a:gs pos="28125">
                <a:srgbClr val="57bde9"/>
              </a:gs>
              <a:gs pos="28125">
                <a:srgbClr val="55bde9"/>
              </a:gs>
              <a:gs pos="29688">
                <a:srgbClr val="55bde9"/>
              </a:gs>
              <a:gs pos="29688">
                <a:srgbClr val="53bce9"/>
              </a:gs>
              <a:gs pos="31250">
                <a:srgbClr val="53bce9"/>
              </a:gs>
              <a:gs pos="31250">
                <a:srgbClr val="51bbe9"/>
              </a:gs>
              <a:gs pos="32813">
                <a:srgbClr val="51bbe9"/>
              </a:gs>
              <a:gs pos="32813">
                <a:srgbClr val="4fbae8"/>
              </a:gs>
              <a:gs pos="34375">
                <a:srgbClr val="4fbae8"/>
              </a:gs>
              <a:gs pos="34375">
                <a:srgbClr val="4dbae8"/>
              </a:gs>
              <a:gs pos="35938">
                <a:srgbClr val="4dbae8"/>
              </a:gs>
              <a:gs pos="35938">
                <a:srgbClr val="4cb9e8"/>
              </a:gs>
              <a:gs pos="37500">
                <a:srgbClr val="4cb9e8"/>
              </a:gs>
              <a:gs pos="37500">
                <a:srgbClr val="4ab8e8"/>
              </a:gs>
              <a:gs pos="39063">
                <a:srgbClr val="4ab8e8"/>
              </a:gs>
              <a:gs pos="39063">
                <a:srgbClr val="48b7e7"/>
              </a:gs>
              <a:gs pos="40625">
                <a:srgbClr val="48b7e7"/>
              </a:gs>
              <a:gs pos="40625">
                <a:srgbClr val="46b7e7"/>
              </a:gs>
              <a:gs pos="42188">
                <a:srgbClr val="46b7e7"/>
              </a:gs>
              <a:gs pos="42188">
                <a:srgbClr val="44b6e7"/>
              </a:gs>
              <a:gs pos="43750">
                <a:srgbClr val="44b6e7"/>
              </a:gs>
              <a:gs pos="43750">
                <a:srgbClr val="42b5e6"/>
              </a:gs>
              <a:gs pos="45313">
                <a:srgbClr val="42b5e6"/>
              </a:gs>
              <a:gs pos="45313">
                <a:srgbClr val="40b4e6"/>
              </a:gs>
              <a:gs pos="46875">
                <a:srgbClr val="40b4e6"/>
              </a:gs>
              <a:gs pos="46875">
                <a:srgbClr val="3eb4e6"/>
              </a:gs>
              <a:gs pos="48438">
                <a:srgbClr val="3eb4e6"/>
              </a:gs>
              <a:gs pos="48438">
                <a:srgbClr val="3cb3e6"/>
              </a:gs>
              <a:gs pos="50000">
                <a:srgbClr val="3cb3e6"/>
              </a:gs>
              <a:gs pos="50000">
                <a:srgbClr val="3bb2e5"/>
              </a:gs>
              <a:gs pos="51563">
                <a:srgbClr val="3bb2e5"/>
              </a:gs>
              <a:gs pos="51563">
                <a:srgbClr val="39b1e5"/>
              </a:gs>
              <a:gs pos="53125">
                <a:srgbClr val="39b1e5"/>
              </a:gs>
              <a:gs pos="53125">
                <a:srgbClr val="37b1e5"/>
              </a:gs>
              <a:gs pos="54688">
                <a:srgbClr val="37b1e5"/>
              </a:gs>
              <a:gs pos="54688">
                <a:srgbClr val="35b0e5"/>
              </a:gs>
              <a:gs pos="56250">
                <a:srgbClr val="35b0e5"/>
              </a:gs>
              <a:gs pos="56250">
                <a:srgbClr val="33afe4"/>
              </a:gs>
              <a:gs pos="57813">
                <a:srgbClr val="33afe4"/>
              </a:gs>
              <a:gs pos="57813">
                <a:srgbClr val="31aee4"/>
              </a:gs>
              <a:gs pos="59375">
                <a:srgbClr val="31aee4"/>
              </a:gs>
              <a:gs pos="59375">
                <a:srgbClr val="2faee4"/>
              </a:gs>
              <a:gs pos="60938">
                <a:srgbClr val="2faee4"/>
              </a:gs>
              <a:gs pos="60938">
                <a:srgbClr val="2dade3"/>
              </a:gs>
              <a:gs pos="62500">
                <a:srgbClr val="2dade3"/>
              </a:gs>
              <a:gs pos="62500">
                <a:srgbClr val="2bace3"/>
              </a:gs>
              <a:gs pos="64063">
                <a:srgbClr val="2bace3"/>
              </a:gs>
              <a:gs pos="64063">
                <a:srgbClr val="2aabe3"/>
              </a:gs>
              <a:gs pos="65625">
                <a:srgbClr val="2aabe3"/>
              </a:gs>
              <a:gs pos="65625">
                <a:srgbClr val="28abe3"/>
              </a:gs>
              <a:gs pos="67188">
                <a:srgbClr val="28abe3"/>
              </a:gs>
              <a:gs pos="67188">
                <a:srgbClr val="26aae2"/>
              </a:gs>
              <a:gs pos="68750">
                <a:srgbClr val="26aae2"/>
              </a:gs>
              <a:gs pos="68750">
                <a:srgbClr val="24a9e2"/>
              </a:gs>
              <a:gs pos="70313">
                <a:srgbClr val="24a9e2"/>
              </a:gs>
              <a:gs pos="70313">
                <a:srgbClr val="22a8e2"/>
              </a:gs>
              <a:gs pos="71875">
                <a:srgbClr val="22a8e2"/>
              </a:gs>
              <a:gs pos="71875">
                <a:srgbClr val="20a8e2"/>
              </a:gs>
              <a:gs pos="73438">
                <a:srgbClr val="20a8e2"/>
              </a:gs>
              <a:gs pos="73438">
                <a:srgbClr val="1ea7e1"/>
              </a:gs>
              <a:gs pos="75000">
                <a:srgbClr val="1ea7e1"/>
              </a:gs>
              <a:gs pos="75000">
                <a:srgbClr val="1ca6e1"/>
              </a:gs>
              <a:gs pos="76563">
                <a:srgbClr val="1ca6e1"/>
              </a:gs>
              <a:gs pos="76563">
                <a:srgbClr val="1aa5e1"/>
              </a:gs>
              <a:gs pos="78125">
                <a:srgbClr val="1aa5e1"/>
              </a:gs>
              <a:gs pos="78125">
                <a:srgbClr val="19a5e1"/>
              </a:gs>
              <a:gs pos="79688">
                <a:srgbClr val="19a5e1"/>
              </a:gs>
              <a:gs pos="79688">
                <a:srgbClr val="17a4e0"/>
              </a:gs>
              <a:gs pos="81250">
                <a:srgbClr val="17a4e0"/>
              </a:gs>
              <a:gs pos="81250">
                <a:srgbClr val="15a3e0"/>
              </a:gs>
              <a:gs pos="82813">
                <a:srgbClr val="15a3e0"/>
              </a:gs>
              <a:gs pos="82813">
                <a:srgbClr val="13a2e0"/>
              </a:gs>
              <a:gs pos="84375">
                <a:srgbClr val="13a2e0"/>
              </a:gs>
              <a:gs pos="84375">
                <a:srgbClr val="11a2df"/>
              </a:gs>
              <a:gs pos="85938">
                <a:srgbClr val="11a2df"/>
              </a:gs>
              <a:gs pos="85938">
                <a:srgbClr val="0fa1df"/>
              </a:gs>
              <a:gs pos="87500">
                <a:srgbClr val="0fa1df"/>
              </a:gs>
              <a:gs pos="87500">
                <a:srgbClr val="0da0df"/>
              </a:gs>
              <a:gs pos="89063">
                <a:srgbClr val="0da0df"/>
              </a:gs>
              <a:gs pos="89063">
                <a:srgbClr val="0b9fdf"/>
              </a:gs>
              <a:gs pos="90625">
                <a:srgbClr val="0b9fdf"/>
              </a:gs>
              <a:gs pos="90625">
                <a:srgbClr val="099fde"/>
              </a:gs>
              <a:gs pos="92188">
                <a:srgbClr val="099fde"/>
              </a:gs>
              <a:gs pos="92188">
                <a:srgbClr val="089ede"/>
              </a:gs>
              <a:gs pos="93750">
                <a:srgbClr val="089ede"/>
              </a:gs>
              <a:gs pos="93750">
                <a:srgbClr val="069dde"/>
              </a:gs>
              <a:gs pos="95313">
                <a:srgbClr val="069dde"/>
              </a:gs>
              <a:gs pos="95313">
                <a:srgbClr val="049cde"/>
              </a:gs>
              <a:gs pos="96875">
                <a:srgbClr val="049cde"/>
              </a:gs>
              <a:gs pos="96875">
                <a:srgbClr val="029cdd"/>
              </a:gs>
              <a:gs pos="98438">
                <a:srgbClr val="029cdd"/>
              </a:gs>
              <a:gs pos="98438">
                <a:srgbClr val="009bdd"/>
              </a:gs>
              <a:gs pos="100000">
                <a:srgbClr val="009bdd"/>
              </a:gs>
            </a:gsLst>
            <a:lin ang="0"/>
          </a:gradFill>
          <a:ln w="18000">
            <a:noFill/>
          </a:ln>
          <a:effectLst>
            <a:outerShdw blurRad="0" dir="5400000" dist="10800" rotWithShape="0">
              <a:srgbClr val="009bdd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9640" cy="47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360000" y="1080000"/>
            <a:ext cx="4566960" cy="171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5155920" y="1080000"/>
            <a:ext cx="4566960" cy="171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360000" y="2960280"/>
            <a:ext cx="9359640" cy="171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ftr" idx="1"/>
          </p:nvPr>
        </p:nvSpPr>
        <p:spPr>
          <a:xfrm>
            <a:off x="3420000" y="5220000"/>
            <a:ext cx="3239640" cy="3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ffffff"/>
                </a:solidFill>
                <a:latin typeface="Arial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6"/>
          <p:cNvSpPr>
            <a:spLocks noGrp="1"/>
          </p:cNvSpPr>
          <p:nvPr>
            <p:ph type="sldNum" idx="2"/>
          </p:nvPr>
        </p:nvSpPr>
        <p:spPr>
          <a:xfrm>
            <a:off x="7380000" y="5220000"/>
            <a:ext cx="2339640" cy="3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FBFE36B-5CCD-4475-BF1C-0A883D727DCE}" type="slidenum">
              <a:rPr b="0" lang="pl-PL" sz="1400" spc="-1" strike="noStrike">
                <a:solidFill>
                  <a:srgbClr val="ffffff"/>
                </a:solidFill>
                <a:latin typeface="Arial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7"/>
          <p:cNvSpPr>
            <a:spLocks noGrp="1"/>
          </p:cNvSpPr>
          <p:nvPr>
            <p:ph type="dt" idx="3"/>
          </p:nvPr>
        </p:nvSpPr>
        <p:spPr>
          <a:xfrm>
            <a:off x="360000" y="5220000"/>
            <a:ext cx="2339640" cy="3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0" y="1458000"/>
            <a:ext cx="8999640" cy="1404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3300" spc="-1" strike="noStrike">
                <a:solidFill>
                  <a:srgbClr val="dd4100"/>
                </a:solidFill>
                <a:latin typeface="Arial"/>
              </a:rPr>
              <a:t> </a:t>
            </a:r>
            <a:r>
              <a:rPr b="0" lang="pl-PL" sz="3300" spc="-1" strike="noStrike">
                <a:solidFill>
                  <a:srgbClr val="dd4100"/>
                </a:solidFill>
                <a:latin typeface="Arial"/>
              </a:rPr>
              <a:t>KURS</a:t>
            </a:r>
            <a:br>
              <a:rPr sz="3300"/>
            </a:br>
            <a:r>
              <a:rPr b="0" lang="pl-PL" sz="3300" spc="-1" strike="noStrike">
                <a:solidFill>
                  <a:srgbClr val="dd4100"/>
                </a:solidFill>
                <a:latin typeface="Arial"/>
              </a:rPr>
              <a:t>FLUENCY &amp; DEVELOMENT</a:t>
            </a:r>
            <a:br>
              <a:rPr sz="3300"/>
            </a:br>
            <a:r>
              <a:rPr b="0" lang="pl-PL" sz="3300" spc="-1" strike="noStrike">
                <a:solidFill>
                  <a:srgbClr val="dd4100"/>
                </a:solidFill>
                <a:latin typeface="Arial"/>
              </a:rPr>
              <a:t>MALTA 4.03.2024r.-15.03.2024r. </a:t>
            </a:r>
            <a:endParaRPr b="0" lang="pl-PL" sz="3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9640" cy="47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3693240" y="1080000"/>
            <a:ext cx="2693160" cy="3599640"/>
          </a:xfrm>
          <a:prstGeom prst="rect">
            <a:avLst/>
          </a:prstGeom>
          <a:ln w="180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276A009-3A8B-4BCC-8A64-A0F36EB33386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9640" cy="47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33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pl-PL" sz="3300" spc="-1" strike="noStrike">
                <a:solidFill>
                  <a:srgbClr val="ffffff"/>
                </a:solidFill>
                <a:latin typeface="Arial"/>
              </a:rPr>
              <a:t>Nowe znajomości</a:t>
            </a:r>
            <a:endParaRPr b="0" lang="pl-PL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964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 </a:t>
            </a: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W trakcie mojego pobytu na Malcie  poznałem rodzinę maltańską u której wynajmywałem pokój. Dzięki nim miałem możliwość   skosztowania  maltańskiej i środziemnomorskiej kuchnii, poznania architektury -szczególnie sakralnej, historii Malty.  Codziennie prowadziłem rozmowy rozwijając  swoje umiejętności językowe. Ponadto poznałem osoby pracujące w sekretsriacie szkoły ETI.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8776646-37C7-4944-BEEA-88B0364165EE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360000" y="-48960"/>
            <a:ext cx="935964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3300" spc="-1" strike="noStrike">
                <a:solidFill>
                  <a:srgbClr val="ffffff"/>
                </a:solidFill>
                <a:latin typeface="Arial"/>
              </a:rPr>
              <a:t>    </a:t>
            </a:r>
            <a:r>
              <a:rPr b="0" lang="pl-PL" sz="3300" spc="-1" strike="noStrike">
                <a:solidFill>
                  <a:srgbClr val="ffffff"/>
                </a:solidFill>
                <a:latin typeface="Arial"/>
              </a:rPr>
              <a:t>Nowe znajomoś i przyjaźnie</a:t>
            </a:r>
            <a:br>
              <a:rPr sz="3300"/>
            </a:br>
            <a:endParaRPr b="0" lang="pl-PL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964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 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"/>
          <p:cNvSpPr/>
          <p:nvPr/>
        </p:nvSpPr>
        <p:spPr>
          <a:xfrm>
            <a:off x="900000" y="1080000"/>
            <a:ext cx="308520" cy="345960"/>
          </a:xfrm>
          <a:prstGeom prst="rect">
            <a:avLst/>
          </a:prstGeom>
          <a:noFill/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 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2700000" y="887400"/>
            <a:ext cx="5101200" cy="3825720"/>
          </a:xfrm>
          <a:prstGeom prst="rect">
            <a:avLst/>
          </a:prstGeom>
          <a:ln w="180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A46789C-5BBE-41EE-AF7C-C99C431985F9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9640" cy="47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2639880" y="1080000"/>
            <a:ext cx="4799520" cy="3599640"/>
          </a:xfrm>
          <a:prstGeom prst="rect">
            <a:avLst/>
          </a:prstGeom>
          <a:ln w="180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CAD9C09-2F5B-4B73-AAFB-1ECE3FDDB9A7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9640" cy="47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33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pl-PL" sz="3300" spc="-1" strike="noStrike">
                <a:solidFill>
                  <a:srgbClr val="ffffff"/>
                </a:solidFill>
                <a:latin typeface="Arial"/>
              </a:rPr>
              <a:t>Wycieczki</a:t>
            </a:r>
            <a:endParaRPr b="0" lang="pl-PL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964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 </a:t>
            </a: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W trakcie kursu miałm możliwość uczestniczenia w trzech kulturowych  wycieczkach zorganizowanych przez szkołe ETI oraz 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  </a:t>
            </a: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Były to : 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-Wycieczka  do stolicy Valetty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- Wycieczka do Mdiny i Rabattu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- Wycieczka na Wyspę Gozo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  </a:t>
            </a: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W czasie wolnym prywatnie samodzielnie lub z zeznajomymi z kursu poznawałem miasta  Sliema oraz Valetta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C1282B1-C317-417F-8F2B-C029227F5A52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-1800000" y="360000"/>
            <a:ext cx="9359640" cy="47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3300" spc="-1" strike="noStrike">
                <a:solidFill>
                  <a:srgbClr val="ffffff"/>
                </a:solidFill>
                <a:latin typeface="Arial"/>
              </a:rPr>
              <a:t>                       </a:t>
            </a:r>
            <a:r>
              <a:rPr b="0" lang="pl-PL" sz="3300" spc="-1" strike="noStrike">
                <a:solidFill>
                  <a:srgbClr val="ffffff"/>
                </a:solidFill>
                <a:latin typeface="Arial"/>
              </a:rPr>
              <a:t>Wycieczka do Valetty</a:t>
            </a:r>
            <a:endParaRPr b="0" lang="pl-PL" sz="3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725040" y="900000"/>
            <a:ext cx="2154600" cy="2879640"/>
          </a:xfrm>
          <a:prstGeom prst="rect">
            <a:avLst/>
          </a:prstGeom>
          <a:ln w="18000">
            <a:noFill/>
          </a:ln>
        </p:spPr>
      </p:pic>
      <p:pic>
        <p:nvPicPr>
          <p:cNvPr id="75" name="" descr=""/>
          <p:cNvPicPr/>
          <p:nvPr/>
        </p:nvPicPr>
        <p:blipFill>
          <a:blip r:embed="rId2"/>
          <a:stretch/>
        </p:blipFill>
        <p:spPr>
          <a:xfrm>
            <a:off x="3060000" y="1980000"/>
            <a:ext cx="2226240" cy="1665720"/>
          </a:xfrm>
          <a:prstGeom prst="rect">
            <a:avLst/>
          </a:prstGeom>
          <a:ln w="18000">
            <a:noFill/>
          </a:ln>
        </p:spPr>
      </p:pic>
      <p:pic>
        <p:nvPicPr>
          <p:cNvPr id="76" name="" descr=""/>
          <p:cNvPicPr/>
          <p:nvPr/>
        </p:nvPicPr>
        <p:blipFill>
          <a:blip r:embed="rId3"/>
          <a:stretch/>
        </p:blipFill>
        <p:spPr>
          <a:xfrm>
            <a:off x="5400000" y="1681920"/>
            <a:ext cx="3765960" cy="2817720"/>
          </a:xfrm>
          <a:prstGeom prst="rect">
            <a:avLst/>
          </a:prstGeom>
          <a:ln w="180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BBDBBCD-6F5A-4EAD-8BF5-CADA6608539A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9640" cy="47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3300" spc="-1" strike="noStrike">
                <a:solidFill>
                  <a:srgbClr val="ffffff"/>
                </a:solidFill>
                <a:latin typeface="Arial"/>
              </a:rPr>
              <a:t>Valetta</a:t>
            </a:r>
            <a:endParaRPr b="0" lang="pl-PL" sz="3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951480" y="900000"/>
            <a:ext cx="2828160" cy="3779640"/>
          </a:xfrm>
          <a:prstGeom prst="rect">
            <a:avLst/>
          </a:prstGeom>
          <a:ln w="18000">
            <a:noFill/>
          </a:ln>
        </p:spPr>
      </p:pic>
      <p:pic>
        <p:nvPicPr>
          <p:cNvPr id="79" name="" descr=""/>
          <p:cNvPicPr/>
          <p:nvPr/>
        </p:nvPicPr>
        <p:blipFill>
          <a:blip r:embed="rId2"/>
          <a:stretch/>
        </p:blipFill>
        <p:spPr>
          <a:xfrm>
            <a:off x="4506840" y="1081440"/>
            <a:ext cx="4132800" cy="3092040"/>
          </a:xfrm>
          <a:prstGeom prst="rect">
            <a:avLst/>
          </a:prstGeom>
          <a:ln w="180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A94595C-4BF5-474F-9E74-6D7D78AA0D94}" type="slidenum">
              <a:t>16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9640" cy="47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33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pl-PL" sz="3300" spc="-1" strike="noStrike">
                <a:solidFill>
                  <a:srgbClr val="ffffff"/>
                </a:solidFill>
                <a:latin typeface="Arial"/>
              </a:rPr>
              <a:t>Piękno Katedry w mieście Valetta</a:t>
            </a:r>
            <a:endParaRPr b="0" lang="pl-PL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964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 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180000" y="1260000"/>
            <a:ext cx="2532600" cy="3384720"/>
          </a:xfrm>
          <a:prstGeom prst="rect">
            <a:avLst/>
          </a:prstGeom>
          <a:ln w="18000">
            <a:noFill/>
          </a:ln>
        </p:spPr>
      </p:pic>
      <p:pic>
        <p:nvPicPr>
          <p:cNvPr id="83" name="" descr=""/>
          <p:cNvPicPr/>
          <p:nvPr/>
        </p:nvPicPr>
        <p:blipFill>
          <a:blip r:embed="rId2"/>
          <a:stretch/>
        </p:blipFill>
        <p:spPr>
          <a:xfrm>
            <a:off x="2880000" y="900000"/>
            <a:ext cx="2462400" cy="3291120"/>
          </a:xfrm>
          <a:prstGeom prst="rect">
            <a:avLst/>
          </a:prstGeom>
          <a:ln w="18000">
            <a:noFill/>
          </a:ln>
        </p:spPr>
      </p:pic>
      <p:pic>
        <p:nvPicPr>
          <p:cNvPr id="84" name="" descr=""/>
          <p:cNvPicPr/>
          <p:nvPr/>
        </p:nvPicPr>
        <p:blipFill>
          <a:blip r:embed="rId3"/>
          <a:stretch/>
        </p:blipFill>
        <p:spPr>
          <a:xfrm>
            <a:off x="5760000" y="1568520"/>
            <a:ext cx="3436200" cy="2571120"/>
          </a:xfrm>
          <a:prstGeom prst="rect">
            <a:avLst/>
          </a:prstGeom>
          <a:ln w="180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C849F5E-74A7-4B86-99EB-6CBAF2D3E475}" type="slidenum">
              <a:t>17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9640" cy="47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33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pl-PL" sz="3300" spc="-1" strike="noStrike">
                <a:solidFill>
                  <a:srgbClr val="ffffff"/>
                </a:solidFill>
                <a:latin typeface="Arial"/>
              </a:rPr>
              <a:t>Dzieła Caravaggio w Katedrze</a:t>
            </a:r>
            <a:endParaRPr b="0" lang="pl-PL" sz="3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186480" y="1980000"/>
            <a:ext cx="2019960" cy="2699640"/>
          </a:xfrm>
          <a:prstGeom prst="rect">
            <a:avLst/>
          </a:prstGeom>
          <a:ln w="18000">
            <a:noFill/>
          </a:ln>
        </p:spPr>
      </p:pic>
      <p:pic>
        <p:nvPicPr>
          <p:cNvPr id="87" name="" descr=""/>
          <p:cNvPicPr/>
          <p:nvPr/>
        </p:nvPicPr>
        <p:blipFill>
          <a:blip r:embed="rId2"/>
          <a:stretch/>
        </p:blipFill>
        <p:spPr>
          <a:xfrm>
            <a:off x="2340000" y="2160000"/>
            <a:ext cx="3367080" cy="2519640"/>
          </a:xfrm>
          <a:prstGeom prst="rect">
            <a:avLst/>
          </a:prstGeom>
          <a:ln w="18000">
            <a:noFill/>
          </a:ln>
        </p:spPr>
      </p:pic>
      <p:pic>
        <p:nvPicPr>
          <p:cNvPr id="88" name="" descr=""/>
          <p:cNvPicPr/>
          <p:nvPr/>
        </p:nvPicPr>
        <p:blipFill>
          <a:blip r:embed="rId3"/>
          <a:stretch/>
        </p:blipFill>
        <p:spPr>
          <a:xfrm>
            <a:off x="6480000" y="1183680"/>
            <a:ext cx="2699640" cy="3608280"/>
          </a:xfrm>
          <a:prstGeom prst="rect">
            <a:avLst/>
          </a:prstGeom>
          <a:ln w="180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6C606CA-EAEC-4EF1-BF6E-0017E435DE8F}" type="slidenum">
              <a:t>18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9640" cy="47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964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E834A12-C8D2-41E9-A0CC-7FDB6C977827}" type="slidenum">
              <a:t>19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0" y="1620000"/>
            <a:ext cx="8999640" cy="107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3300" spc="-1" strike="noStrike">
                <a:solidFill>
                  <a:srgbClr val="dd4100"/>
                </a:solidFill>
                <a:latin typeface="Arial"/>
              </a:rPr>
              <a:t>       </a:t>
            </a:r>
            <a:r>
              <a:rPr b="0" lang="pl-PL" sz="3300" spc="-1" strike="noStrike">
                <a:solidFill>
                  <a:srgbClr val="dd4100"/>
                </a:solidFill>
                <a:latin typeface="Arial"/>
              </a:rPr>
              <a:t>SZKOŁA JĘZYKOWA W KTÓREJ REALIZOWŁAEM KURS</a:t>
            </a:r>
            <a:endParaRPr b="0" lang="pl-PL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3651DF7-0BDA-4F82-A7A3-EFBBF88BAA52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9640" cy="47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2639880" y="1080000"/>
            <a:ext cx="4799520" cy="3599640"/>
          </a:xfrm>
          <a:prstGeom prst="rect">
            <a:avLst/>
          </a:prstGeom>
          <a:ln w="180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658F2DD-5C7B-4676-8DAB-0E47CA4E4B91}" type="slidenum">
              <a:t>20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0" y="900000"/>
            <a:ext cx="9359640" cy="47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3300" spc="-1" strike="noStrike">
                <a:solidFill>
                  <a:srgbClr val="ffffff"/>
                </a:solidFill>
                <a:latin typeface="Arial"/>
              </a:rPr>
              <a:t>  </a:t>
            </a:r>
            <a:endParaRPr b="0" lang="pl-PL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1800000" y="720000"/>
            <a:ext cx="14399640" cy="503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pl-PL" sz="2400" spc="-1" strike="noStrike">
                <a:solidFill>
                  <a:srgbClr val="c9211e"/>
                </a:solidFill>
                <a:latin typeface="Arial"/>
              </a:rPr>
              <a:t>Executive training institute Malta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pl-PL" sz="2400" spc="-1" strike="noStrike">
                <a:solidFill>
                  <a:srgbClr val="c9211e"/>
                </a:solidFill>
                <a:latin typeface="Arial"/>
              </a:rPr>
              <a:t>umiejscowiony w  St.Julian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Programy szkoleniowe ETI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skierowane są  do osób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  </a:t>
            </a: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dorosłych, profesjonalistów 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z zakresu języka angielskiego i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 </a:t>
            </a: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komunikacji 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oraz rozwoju nauczycieli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6646320" y="812520"/>
            <a:ext cx="2893320" cy="3867120"/>
          </a:xfrm>
          <a:prstGeom prst="rect">
            <a:avLst/>
          </a:prstGeom>
          <a:ln w="180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256480D-2243-4E01-A456-3246F0B207E7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60000" y="-48960"/>
            <a:ext cx="935964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33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pl-PL" sz="3300" spc="-1" strike="noStrike">
                <a:solidFill>
                  <a:srgbClr val="ffffff"/>
                </a:solidFill>
                <a:latin typeface="Arial"/>
              </a:rPr>
              <a:t>REALIZACJA  KURSU</a:t>
            </a:r>
            <a:endParaRPr b="0" lang="pl-PL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964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pl-PL" sz="2200" spc="-1" strike="noStrike">
                <a:solidFill>
                  <a:srgbClr val="009bdd"/>
                </a:solidFill>
                <a:latin typeface="Arial"/>
              </a:rPr>
              <a:t>Mój kurs realizowałem w międzynarodowej grupie.</a:t>
            </a:r>
            <a:endParaRPr b="0" lang="pl-PL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pl-PL" sz="2200" spc="-1" strike="noStrike">
                <a:solidFill>
                  <a:srgbClr val="009bdd"/>
                </a:solidFill>
                <a:latin typeface="Arial"/>
              </a:rPr>
              <a:t> </a:t>
            </a:r>
            <a:r>
              <a:rPr b="0" lang="pl-PL" sz="2200" spc="-1" strike="noStrike">
                <a:solidFill>
                  <a:srgbClr val="009bdd"/>
                </a:solidFill>
                <a:latin typeface="Arial"/>
              </a:rPr>
              <a:t>Naszym trenerem, profesjinalnym i kreatywnym,  była Pani Marie Louise, która oprócz wiedzy i rozwijania naszych  umiejętności językowych, przekazała nam kilka ważnych  prawd życiowych. </a:t>
            </a:r>
            <a:endParaRPr b="0" lang="pl-PL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pl-PL" sz="2200" spc="-1" strike="noStrike">
                <a:solidFill>
                  <a:srgbClr val="009bdd"/>
                </a:solidFill>
                <a:latin typeface="Arial"/>
              </a:rPr>
              <a:t> </a:t>
            </a:r>
            <a:r>
              <a:rPr b="0" lang="pl-PL" sz="2200" spc="-1" strike="noStrike">
                <a:solidFill>
                  <a:srgbClr val="009bdd"/>
                </a:solidFill>
                <a:latin typeface="Arial"/>
              </a:rPr>
              <a:t>Na zajęciach  współpracowalem z kolegami i koleżankami z Czech, Węgier, Włoch, Niemiec oraz z Polski. Naszą znajomość rozwijaliśmy także  podczas  przerw między zajeciami, jak również  po zajęciach- wspólnie  np.uczestnicząć w zwiedzaniu katedry Świętego Jana w  mieście Valetta , jak również podczas wycieczki na wyspę Gozo.  </a:t>
            </a:r>
            <a:endParaRPr b="0" lang="pl-PL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D28A3FB-79AF-468B-B83E-BAF5446FF391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9640" cy="47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2639880" y="1080000"/>
            <a:ext cx="4799520" cy="3599640"/>
          </a:xfrm>
          <a:prstGeom prst="rect">
            <a:avLst/>
          </a:prstGeom>
          <a:ln w="180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4C397E5-8DCB-44BD-B472-5E24C9B53220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9640" cy="47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2634480" y="1080000"/>
            <a:ext cx="4810680" cy="3599640"/>
          </a:xfrm>
          <a:prstGeom prst="rect">
            <a:avLst/>
          </a:prstGeom>
          <a:ln w="180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3DC05A8-1A40-41CF-B824-5181C9FB7F88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9640" cy="47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964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Podczas kursu poszerzyłem swoją wiedzę z gramatyki, poznałem nowe słownictwo z różnych dziedzin, nowe idiomy, ćwiczyłem wymowę, rozwijałem  umiejętność pracy z tekstem słuchanym. Pracowałem w grupach realizując zadania kursowe, tworzyłem dialogi, rozmawiałem, dyskutowałem z kolegami i koleżankami, trenerką na tematy zwązne z poruszaną   na kursie problematyką.  Podczas zajęć poznawałem kulturę Malty, a także  problemy, rozwiązania, działania  podejmowane w omawianych na kursie materiałach, a występujące  w państwach z których pochodzili koleżanki i koledzy z mojego kursu.  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3232DA2-CFC6-4207-B861-367639118D8D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9640" cy="47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3300" spc="-1" strike="noStrike">
                <a:solidFill>
                  <a:srgbClr val="ffffff"/>
                </a:solidFill>
                <a:latin typeface="Arial"/>
              </a:rPr>
              <a:t>Ukończenie kursu</a:t>
            </a:r>
            <a:endParaRPr b="0" lang="pl-PL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964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Kurs językowy został zakończony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 </a:t>
            </a: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Ewaluacją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 </a:t>
            </a: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stworzeniem planu rozwoju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  </a:t>
            </a:r>
            <a:r>
              <a:rPr b="0" lang="pl-PL" sz="2400" spc="-1" strike="noStrike">
                <a:solidFill>
                  <a:srgbClr val="009bdd"/>
                </a:solidFill>
                <a:latin typeface="Arial"/>
              </a:rPr>
              <a:t>uzyskaniem certyfikatu. 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F62509E-731B-4132-9764-69088C2D32A6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9640" cy="47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2634480" y="1080000"/>
            <a:ext cx="4810680" cy="3599640"/>
          </a:xfrm>
          <a:prstGeom prst="rect">
            <a:avLst/>
          </a:prstGeom>
          <a:ln w="180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B049133-5B8F-4F57-B68E-04A9D4D55275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Application>LibreOffice/7.6.4.1$Windows_X86_64 LibreOffice_project/e19e193f88cd6c0525a17fb7a176ed8e6a3e2aa1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2024-05-04T19:48:23Z</dcterms:created>
  <dc:creator/>
  <dc:description/>
  <dc:language>pl-PL</dc:language>
  <cp:lastModifiedBy/>
  <dcterms:modified xsi:type="dcterms:W3CDTF">2024-05-04T19:55:11Z</dcterms:modified>
  <cp:revision>5</cp:revision>
  <dc:subject/>
  <dc:title>Blue Curve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